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4.xml" ContentType="application/vnd.openxmlformats-officedocument.theme+xml"/>
  <Override PartName="/ppt/slideLayouts/slideLayout14.xml" ContentType="application/vnd.openxmlformats-officedocument.presentationml.slideLayout+xml"/>
  <Override PartName="/ppt/theme/theme5.xml" ContentType="application/vnd.openxmlformats-officedocument.theme+xml"/>
  <Override PartName="/ppt/slideLayouts/slideLayout15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3" r:id="rId1"/>
    <p:sldMasterId id="2147483668" r:id="rId2"/>
    <p:sldMasterId id="2147483674" r:id="rId3"/>
    <p:sldMasterId id="2147483648" r:id="rId4"/>
    <p:sldMasterId id="2147483684" r:id="rId5"/>
    <p:sldMasterId id="2147483697" r:id="rId6"/>
  </p:sldMasterIdLst>
  <p:notesMasterIdLst>
    <p:notesMasterId r:id="rId63"/>
  </p:notesMasterIdLst>
  <p:handoutMasterIdLst>
    <p:handoutMasterId r:id="rId64"/>
  </p:handoutMasterIdLst>
  <p:sldIdLst>
    <p:sldId id="355" r:id="rId7"/>
    <p:sldId id="360" r:id="rId8"/>
    <p:sldId id="361" r:id="rId9"/>
    <p:sldId id="363" r:id="rId10"/>
    <p:sldId id="366" r:id="rId11"/>
    <p:sldId id="367" r:id="rId12"/>
    <p:sldId id="368" r:id="rId13"/>
    <p:sldId id="369" r:id="rId14"/>
    <p:sldId id="370" r:id="rId15"/>
    <p:sldId id="373" r:id="rId16"/>
    <p:sldId id="364" r:id="rId17"/>
    <p:sldId id="374" r:id="rId18"/>
    <p:sldId id="375" r:id="rId19"/>
    <p:sldId id="376" r:id="rId20"/>
    <p:sldId id="377" r:id="rId21"/>
    <p:sldId id="378" r:id="rId22"/>
    <p:sldId id="379" r:id="rId23"/>
    <p:sldId id="380" r:id="rId24"/>
    <p:sldId id="381" r:id="rId25"/>
    <p:sldId id="382" r:id="rId26"/>
    <p:sldId id="383" r:id="rId27"/>
    <p:sldId id="384" r:id="rId28"/>
    <p:sldId id="386" r:id="rId29"/>
    <p:sldId id="387" r:id="rId30"/>
    <p:sldId id="388" r:id="rId31"/>
    <p:sldId id="389" r:id="rId32"/>
    <p:sldId id="390" r:id="rId33"/>
    <p:sldId id="391" r:id="rId34"/>
    <p:sldId id="392" r:id="rId35"/>
    <p:sldId id="393" r:id="rId36"/>
    <p:sldId id="394" r:id="rId37"/>
    <p:sldId id="395" r:id="rId38"/>
    <p:sldId id="396" r:id="rId39"/>
    <p:sldId id="397" r:id="rId40"/>
    <p:sldId id="398" r:id="rId41"/>
    <p:sldId id="402" r:id="rId42"/>
    <p:sldId id="399" r:id="rId43"/>
    <p:sldId id="400" r:id="rId44"/>
    <p:sldId id="401" r:id="rId45"/>
    <p:sldId id="419" r:id="rId46"/>
    <p:sldId id="421" r:id="rId47"/>
    <p:sldId id="403" r:id="rId48"/>
    <p:sldId id="407" r:id="rId49"/>
    <p:sldId id="408" r:id="rId50"/>
    <p:sldId id="409" r:id="rId51"/>
    <p:sldId id="410" r:id="rId52"/>
    <p:sldId id="411" r:id="rId53"/>
    <p:sldId id="412" r:id="rId54"/>
    <p:sldId id="406" r:id="rId55"/>
    <p:sldId id="385" r:id="rId56"/>
    <p:sldId id="372" r:id="rId57"/>
    <p:sldId id="420" r:id="rId58"/>
    <p:sldId id="414" r:id="rId59"/>
    <p:sldId id="415" r:id="rId60"/>
    <p:sldId id="413" r:id="rId61"/>
    <p:sldId id="365" r:id="rId62"/>
  </p:sldIdLst>
  <p:sldSz cx="9144000" cy="5143500" type="screen16x9"/>
  <p:notesSz cx="9925050" cy="6665913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16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00">
          <p15:clr>
            <a:srgbClr val="A4A3A4"/>
          </p15:clr>
        </p15:guide>
        <p15:guide id="2" pos="312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00"/>
    <a:srgbClr val="FF0000"/>
    <a:srgbClr val="9D9D9D"/>
    <a:srgbClr val="005293"/>
    <a:srgbClr val="999999"/>
    <a:srgbClr val="98C6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84E427A-3D55-4303-BF80-6455036E1DE7}" styleName="Designformatvorlage 1 - Akz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E269D01E-BC32-4049-B463-5C60D7B0CCD2}" styleName="Designformatvorlage 2 - Akz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D083AE6-46FA-4A59-8FB0-9F97EB10719F}" styleName="Helle Formatvorlage 3 - Akz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7292A2E-F333-43FB-9621-5CBBE7FDCDCB}" styleName="Helle Formatvorlage 2 - Akz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D27102A9-8310-4765-A935-A1911B00CA55}" styleName="Helle Formatvorlage 1 - Akz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EC20E35-A176-4012-BC5E-935CFFF8708E}" styleName="Mittlere Formatvorlag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C4B1156A-380E-4F78-BDF5-A606A8083BF9}" styleName="Mittlere Formatvorlage 4 - Akz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74C1A8A3-306A-4EB7-A6B1-4F7E0EB9C5D6}" styleName="Mittlere Formatvorlage 3 - Akz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D7AC3CCA-C797-4891-BE02-D94E43425B78}" styleName="Mittlere Formatvorlag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Helle Formatvorlag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7" autoAdjust="0"/>
    <p:restoredTop sz="96261" autoAdjust="0"/>
  </p:normalViewPr>
  <p:slideViewPr>
    <p:cSldViewPr snapToGrid="0">
      <p:cViewPr>
        <p:scale>
          <a:sx n="150" d="100"/>
          <a:sy n="150" d="100"/>
        </p:scale>
        <p:origin x="453" y="-150"/>
      </p:cViewPr>
      <p:guideLst>
        <p:guide orient="horz" pos="2160"/>
        <p:guide pos="2880"/>
        <p:guide orient="horz" pos="16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31" d="100"/>
          <a:sy n="131" d="100"/>
        </p:scale>
        <p:origin x="-810" y="-96"/>
      </p:cViewPr>
      <p:guideLst>
        <p:guide orient="horz" pos="2100"/>
        <p:guide pos="312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0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50" Type="http://schemas.openxmlformats.org/officeDocument/2006/relationships/slide" Target="slides/slide44.xml"/><Relationship Id="rId55" Type="http://schemas.openxmlformats.org/officeDocument/2006/relationships/slide" Target="slides/slide49.xml"/><Relationship Id="rId63" Type="http://schemas.openxmlformats.org/officeDocument/2006/relationships/notesMaster" Target="notesMasters/notesMaster1.xml"/><Relationship Id="rId68" Type="http://schemas.openxmlformats.org/officeDocument/2006/relationships/tableStyles" Target="tableStyles.xml"/><Relationship Id="rId7" Type="http://schemas.openxmlformats.org/officeDocument/2006/relationships/slide" Target="slides/slid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slide" Target="slides/slide47.xml"/><Relationship Id="rId58" Type="http://schemas.openxmlformats.org/officeDocument/2006/relationships/slide" Target="slides/slide52.xml"/><Relationship Id="rId66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55.xml"/><Relationship Id="rId19" Type="http://schemas.openxmlformats.org/officeDocument/2006/relationships/slide" Target="slides/slide1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slide" Target="slides/slide50.xml"/><Relationship Id="rId64" Type="http://schemas.openxmlformats.org/officeDocument/2006/relationships/handoutMaster" Target="handoutMasters/handoutMaster1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slide" Target="slides/slide53.xml"/><Relationship Id="rId67" Type="http://schemas.openxmlformats.org/officeDocument/2006/relationships/theme" Target="theme/theme1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slide" Target="slides/slide48.xml"/><Relationship Id="rId62" Type="http://schemas.openxmlformats.org/officeDocument/2006/relationships/slide" Target="slides/slide56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slide" Target="slides/slide51.xml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Relationship Id="rId60" Type="http://schemas.openxmlformats.org/officeDocument/2006/relationships/slide" Target="slides/slide54.xml"/><Relationship Id="rId65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9" Type="http://schemas.openxmlformats.org/officeDocument/2006/relationships/slide" Target="slides/slide3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5621901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20751376-2EB8-4403-B858-305A8AAA6B01}" type="datetimeFigureOut">
              <a:rPr lang="en-GB"/>
              <a:pPr>
                <a:defRPr/>
              </a:pPr>
              <a:t>20/06/2023</a:t>
            </a:fld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2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5621901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62C15F7A-46C6-4AD2-BFEC-842DCCCC19C4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90957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5621901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89C46BC9-2C9E-4670-A85A-6A588BA2D405}" type="datetimeFigureOut">
              <a:rPr lang="en-GB"/>
              <a:pPr>
                <a:defRPr/>
              </a:pPr>
              <a:t>20/06/2023</a:t>
            </a:fld>
            <a:endParaRPr lang="en-GB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2740025" y="500063"/>
            <a:ext cx="4445000" cy="25003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708" tIns="45354" rIns="90708" bIns="45354" rtlCol="0" anchor="ctr"/>
          <a:lstStyle/>
          <a:p>
            <a:pPr lvl="0"/>
            <a:endParaRPr lang="en-GB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992506" y="3166309"/>
            <a:ext cx="7940040" cy="2999661"/>
          </a:xfrm>
          <a:prstGeom prst="rect">
            <a:avLst/>
          </a:prstGeom>
        </p:spPr>
        <p:txBody>
          <a:bodyPr vert="horz" wrap="square" lIns="90708" tIns="45354" rIns="90708" bIns="45354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2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5621901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00AFC6D0-44D5-4EB7-828F-6F464F83D79A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799730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182563" indent="-182563" algn="l" rtl="0" fontAlgn="base">
      <a:spcBef>
        <a:spcPct val="30000"/>
      </a:spcBef>
      <a:spcAft>
        <a:spcPct val="0"/>
      </a:spcAft>
      <a:buFont typeface="Arial" charset="0"/>
      <a:buChar char="•"/>
      <a:defRPr sz="1200" kern="1200">
        <a:solidFill>
          <a:schemeClr val="tx1"/>
        </a:solidFill>
        <a:latin typeface="+mn-lt"/>
        <a:ea typeface="+mn-ea"/>
        <a:cs typeface="Arial" charset="0"/>
      </a:defRPr>
    </a:lvl2pPr>
    <a:lvl3pPr marL="355600" indent="-173038" algn="l" rtl="0" fontAlgn="base">
      <a:spcBef>
        <a:spcPct val="30000"/>
      </a:spcBef>
      <a:spcAft>
        <a:spcPct val="0"/>
      </a:spcAft>
      <a:buFont typeface="Symbol" pitchFamily="18" charset="2"/>
      <a:buChar char="-"/>
      <a:defRPr sz="1200" kern="1200">
        <a:solidFill>
          <a:schemeClr val="tx1"/>
        </a:solidFill>
        <a:latin typeface="+mn-lt"/>
        <a:ea typeface="+mn-ea"/>
        <a:cs typeface="Arial" charset="0"/>
      </a:defRPr>
    </a:lvl3pPr>
    <a:lvl4pPr marL="538163" indent="-182563" algn="l" rtl="0" fontAlgn="base">
      <a:spcBef>
        <a:spcPct val="30000"/>
      </a:spcBef>
      <a:spcAft>
        <a:spcPct val="0"/>
      </a:spcAft>
      <a:buFont typeface="Courier New" pitchFamily="49" charset="0"/>
      <a:buChar char="o"/>
      <a:defRPr sz="1200" kern="1200">
        <a:solidFill>
          <a:schemeClr val="tx1"/>
        </a:solidFill>
        <a:latin typeface="+mn-lt"/>
        <a:ea typeface="+mn-ea"/>
        <a:cs typeface="Arial" charset="0"/>
      </a:defRPr>
    </a:lvl4pPr>
    <a:lvl5pPr marL="720725" indent="-182563" algn="l" rtl="0" fontAlgn="base">
      <a:spcBef>
        <a:spcPct val="30000"/>
      </a:spcBef>
      <a:spcAft>
        <a:spcPct val="0"/>
      </a:spcAft>
      <a:buFont typeface="Wingdings" pitchFamily="2" charset="2"/>
      <a:buChar char="§"/>
      <a:defRPr sz="1200" kern="1200">
        <a:solidFill>
          <a:schemeClr val="tx1"/>
        </a:solidFill>
        <a:latin typeface="+mn-lt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2740025" y="500063"/>
            <a:ext cx="4445000" cy="2500312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</a:t>
            </a:fld>
            <a:endParaRPr lang="en-GB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3833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ts val="3200"/>
              </a:lnSpc>
              <a:defRPr lang="de-DE" sz="2500" noProof="0" dirty="0"/>
            </a:lvl1pPr>
          </a:lstStyle>
          <a:p>
            <a:pPr lvl="0"/>
            <a:r>
              <a:rPr lang="de-DE" noProof="0" dirty="0"/>
              <a:t>Titel der Präsentation durch Klicken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484040"/>
            <a:ext cx="8508999" cy="955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400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4806203"/>
            <a:ext cx="575236" cy="268941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90" y="1600200"/>
            <a:ext cx="8508999" cy="4957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13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noProof="0"/>
              <a:t>Dr. rer. nat. Erika Mustermann (TUM) | kann beliebig erweitert werden | Infos mit Strich trennen</a:t>
            </a:r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2148752"/>
            <a:ext cx="4188333" cy="2547074"/>
          </a:xfrm>
          <a:prstGeom prst="rect">
            <a:avLst/>
          </a:prstGeom>
        </p:spPr>
        <p:txBody>
          <a:bodyPr lIns="0" rIns="0"/>
          <a:lstStyle>
            <a:lvl1pPr>
              <a:defRPr lang="de-DE" sz="14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sz="1400"/>
            </a:lvl2pPr>
            <a:lvl3pPr>
              <a:defRPr sz="1400" baseline="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648200" y="2148840"/>
            <a:ext cx="4180392" cy="2546911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sz="1400"/>
            </a:lvl1pPr>
          </a:lstStyle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+ Text (Hintergr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 bwMode="auto">
          <a:xfrm>
            <a:off x="0" y="2152650"/>
            <a:ext cx="9144000" cy="29908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r" eaLnBrk="0" hangingPunct="0"/>
            <a:endParaRPr lang="de-DE" sz="1000">
              <a:latin typeface="Arial" pitchFamily="34" charset="0"/>
            </a:endParaRPr>
          </a:p>
        </p:txBody>
      </p:sp>
      <p:sp>
        <p:nvSpPr>
          <p:cNvPr id="13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noProof="0"/>
              <a:t>Dr. rer. nat. Erika Mustermann (TUM) | kann beliebig erweitert werden | Infos mit Strich trennen</a:t>
            </a:r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2152650"/>
            <a:ext cx="4197858" cy="2552700"/>
          </a:xfrm>
          <a:prstGeom prst="rect">
            <a:avLst/>
          </a:prstGeom>
        </p:spPr>
        <p:txBody>
          <a:bodyPr lIns="0" rIns="0"/>
          <a:lstStyle>
            <a:lvl1pPr>
              <a:defRPr lang="de-DE" sz="14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sz="1400"/>
            </a:lvl2pPr>
            <a:lvl3pPr>
              <a:defRPr sz="1400" baseline="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648200" y="2143125"/>
            <a:ext cx="4180392" cy="2543176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sz="1400"/>
            </a:lvl1pPr>
          </a:lstStyle>
          <a:p>
            <a:endParaRPr lang="de-DE" dirty="0"/>
          </a:p>
        </p:txBody>
      </p:sp>
      <p:sp>
        <p:nvSpPr>
          <p:cNvPr id="10" name="Textplatzhalter 7"/>
          <p:cNvSpPr>
            <a:spLocks noGrp="1"/>
          </p:cNvSpPr>
          <p:nvPr>
            <p:ph type="body" sz="quarter" idx="19" hasCustomPrompt="1"/>
          </p:nvPr>
        </p:nvSpPr>
        <p:spPr>
          <a:xfrm>
            <a:off x="319090" y="1600200"/>
            <a:ext cx="8508999" cy="4957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ße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noProof="0"/>
              <a:t>Dr. rer. nat. Erika Mustermann (TUM) | kann beliebig erweitert werden | Infos mit Strich trennen</a:t>
            </a:r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7"/>
          </p:nvPr>
        </p:nvSpPr>
        <p:spPr>
          <a:xfrm>
            <a:off x="0" y="2133600"/>
            <a:ext cx="9144000" cy="3009900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endParaRPr lang="de-DE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8" hasCustomPrompt="1"/>
          </p:nvPr>
        </p:nvSpPr>
        <p:spPr>
          <a:xfrm>
            <a:off x="319090" y="1600200"/>
            <a:ext cx="8508999" cy="4957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r formatfüll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1600200"/>
            <a:ext cx="9144000" cy="3543299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sz="1400"/>
            </a:lvl1pPr>
          </a:lstStyle>
          <a:p>
            <a:endParaRPr lang="de-DE" dirty="0"/>
          </a:p>
        </p:txBody>
      </p:sp>
      <p:sp>
        <p:nvSpPr>
          <p:cNvPr id="11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79873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1231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baseline="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Präsentationsmuster</a:t>
            </a: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kann auch als </a:t>
            </a:r>
            <a:r>
              <a:rPr lang="de-DE" noProof="0" dirty="0" err="1"/>
              <a:t>Kapiteltrenner</a:t>
            </a:r>
            <a:r>
              <a:rPr lang="de-DE" noProof="0" dirty="0"/>
              <a:t> verwendet werden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1231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Präsentationsmuster</a:t>
            </a: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kann auch als </a:t>
            </a:r>
            <a:r>
              <a:rPr lang="de-DE" noProof="0" dirty="0" err="1"/>
              <a:t>Kapiteltrenner</a:t>
            </a:r>
            <a:r>
              <a:rPr lang="de-DE" noProof="0" dirty="0"/>
              <a:t> verwendet werden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376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ts val="3200"/>
              </a:lnSpc>
              <a:defRPr lang="de-DE" sz="250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Titel der Präsentation durch Klicken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484040"/>
            <a:ext cx="8508999" cy="955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>
                <a:solidFill>
                  <a:schemeClr val="bg1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376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ts val="3200"/>
              </a:lnSpc>
              <a:defRPr lang="de-DE" sz="2500" noProof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Titel der Präsentation durch Klicken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484040"/>
            <a:ext cx="8508999" cy="955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400" baseline="0" noProof="0" dirty="0" smtClean="0">
                <a:solidFill>
                  <a:srgbClr val="000000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4806203"/>
            <a:ext cx="575236" cy="268941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8009" y="331920"/>
            <a:ext cx="8508999" cy="3808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u="sng" baseline="0" noProof="0" dirty="0">
                <a:solidFill>
                  <a:srgbClr val="005293"/>
                </a:solidFill>
              </a:defRPr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 lIns="0" rIns="0"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02DEB91-30D3-A12F-64C9-D16BC68C1BB9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318009" y="1097007"/>
            <a:ext cx="8509000" cy="3690530"/>
          </a:xfrm>
          <a:prstGeom prst="rect">
            <a:avLst/>
          </a:prstGeom>
        </p:spPr>
        <p:txBody>
          <a:bodyPr/>
          <a:lstStyle>
            <a:lvl1pPr marL="179388" indent="-179388" algn="l" defTabSz="914400" rtl="0" eaLnBrk="1" latinLnBrk="0" hangingPunct="1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179388" indent="-179388">
              <a:defRPr/>
            </a:lvl2pPr>
            <a:lvl3pPr>
              <a:spcBef>
                <a:spcPts val="0"/>
              </a:spcBef>
              <a:defRPr lang="en-US" sz="1400" kern="120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3pPr>
            <a:lvl4pPr>
              <a:spcBef>
                <a:spcPts val="0"/>
              </a:spcBef>
              <a:defRPr sz="1200">
                <a:latin typeface="+mn-lt"/>
              </a:defRPr>
            </a:lvl4pPr>
            <a:lvl5pPr>
              <a:spcBef>
                <a:spcPts val="0"/>
              </a:spcBef>
              <a:defRPr sz="1100"/>
            </a:lvl5pPr>
          </a:lstStyle>
          <a:p>
            <a:pPr marL="179388" lvl="0" indent="-179388" algn="l" defTabSz="914400" rtl="0" eaLnBrk="1" fontAlgn="base" latinLnBrk="0" hangingPunct="1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L1</a:t>
            </a:r>
          </a:p>
          <a:p>
            <a:pPr lvl="2"/>
            <a:r>
              <a:rPr lang="en-US" dirty="0"/>
              <a:t>L2</a:t>
            </a:r>
          </a:p>
          <a:p>
            <a:pPr lvl="3"/>
            <a:r>
              <a:rPr lang="en-US" dirty="0"/>
              <a:t>L3</a:t>
            </a:r>
          </a:p>
          <a:p>
            <a:pPr lvl="4"/>
            <a:r>
              <a:rPr lang="en-US" dirty="0"/>
              <a:t>L4</a:t>
            </a:r>
          </a:p>
          <a:p>
            <a:pPr marL="179388" lvl="0" indent="-179388" algn="l" defTabSz="914400" rtl="0" eaLnBrk="1" fontAlgn="base" latinLnBrk="0" hangingPunct="1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Test</a:t>
            </a:r>
          </a:p>
        </p:txBody>
      </p:sp>
    </p:spTree>
    <p:extLst>
      <p:ext uri="{BB962C8B-B14F-4D97-AF65-F5344CB8AC3E}">
        <p14:creationId xmlns:p14="http://schemas.microsoft.com/office/powerpoint/2010/main" val="21839487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+ Centra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8009" y="331920"/>
            <a:ext cx="8508999" cy="3808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u="sng" baseline="0" noProof="0" dirty="0">
                <a:solidFill>
                  <a:srgbClr val="005293"/>
                </a:solidFill>
              </a:defRPr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 lIns="0" rIns="0"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02DEB91-30D3-A12F-64C9-D16BC68C1BB9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318009" y="1097007"/>
            <a:ext cx="8509000" cy="1718039"/>
          </a:xfrm>
          <a:prstGeom prst="rect">
            <a:avLst/>
          </a:prstGeom>
        </p:spPr>
        <p:txBody>
          <a:bodyPr/>
          <a:lstStyle>
            <a:lvl1pPr marL="179388" indent="-179388" algn="l" defTabSz="914400" rtl="0" eaLnBrk="1" latinLnBrk="0" hangingPunct="1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179388" indent="-179388">
              <a:defRPr/>
            </a:lvl2pPr>
            <a:lvl3pPr>
              <a:spcBef>
                <a:spcPts val="0"/>
              </a:spcBef>
              <a:defRPr lang="en-US" sz="1400" kern="120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3pPr>
            <a:lvl4pPr>
              <a:spcBef>
                <a:spcPts val="0"/>
              </a:spcBef>
              <a:defRPr sz="1200">
                <a:latin typeface="+mn-lt"/>
              </a:defRPr>
            </a:lvl4pPr>
            <a:lvl5pPr>
              <a:spcBef>
                <a:spcPts val="0"/>
              </a:spcBef>
              <a:defRPr sz="1100"/>
            </a:lvl5pPr>
          </a:lstStyle>
          <a:p>
            <a:pPr marL="179388" lvl="0" indent="-179388" algn="l" defTabSz="914400" rtl="0" eaLnBrk="1" fontAlgn="base" latinLnBrk="0" hangingPunct="1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L1</a:t>
            </a:r>
          </a:p>
          <a:p>
            <a:pPr lvl="2"/>
            <a:r>
              <a:rPr lang="en-US" dirty="0"/>
              <a:t>L2</a:t>
            </a:r>
          </a:p>
          <a:p>
            <a:pPr lvl="3"/>
            <a:r>
              <a:rPr lang="en-US" dirty="0"/>
              <a:t>L3</a:t>
            </a:r>
          </a:p>
          <a:p>
            <a:pPr lvl="4"/>
            <a:r>
              <a:rPr lang="en-US" dirty="0"/>
              <a:t>L4</a:t>
            </a:r>
          </a:p>
          <a:p>
            <a:pPr marL="179388" lvl="0" indent="-179388" algn="l" defTabSz="914400" rtl="0" eaLnBrk="1" fontAlgn="base" latinLnBrk="0" hangingPunct="1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Test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FE3A4-FB83-A848-5F3C-364AC262535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444750" y="3093541"/>
            <a:ext cx="4254500" cy="171803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033318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:1 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8009" y="331920"/>
            <a:ext cx="8508999" cy="3808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u="sng" baseline="0" noProof="0" dirty="0">
                <a:solidFill>
                  <a:srgbClr val="005293"/>
                </a:solidFill>
              </a:defRPr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 lIns="0" rIns="0"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02DEB91-30D3-A12F-64C9-D16BC68C1BB9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318009" y="1097007"/>
            <a:ext cx="5240237" cy="3510916"/>
          </a:xfrm>
          <a:prstGeom prst="rect">
            <a:avLst/>
          </a:prstGeom>
        </p:spPr>
        <p:txBody>
          <a:bodyPr/>
          <a:lstStyle>
            <a:lvl1pPr marL="179388" indent="-179388" algn="l" defTabSz="914400" rtl="0" eaLnBrk="1" latinLnBrk="0" hangingPunct="1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179388" indent="-179388">
              <a:defRPr/>
            </a:lvl2pPr>
            <a:lvl3pPr>
              <a:spcBef>
                <a:spcPts val="0"/>
              </a:spcBef>
              <a:defRPr lang="en-US" sz="1400" kern="120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3pPr>
            <a:lvl4pPr>
              <a:spcBef>
                <a:spcPts val="0"/>
              </a:spcBef>
              <a:defRPr sz="1200">
                <a:latin typeface="+mn-lt"/>
              </a:defRPr>
            </a:lvl4pPr>
            <a:lvl5pPr>
              <a:spcBef>
                <a:spcPts val="0"/>
              </a:spcBef>
              <a:defRPr sz="1100"/>
            </a:lvl5pPr>
          </a:lstStyle>
          <a:p>
            <a:pPr marL="179388" lvl="0" indent="-179388" algn="l" defTabSz="914400" rtl="0" eaLnBrk="1" fontAlgn="base" latinLnBrk="0" hangingPunct="1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L1</a:t>
            </a:r>
          </a:p>
          <a:p>
            <a:pPr lvl="2"/>
            <a:r>
              <a:rPr lang="en-US" dirty="0"/>
              <a:t>L2</a:t>
            </a:r>
          </a:p>
          <a:p>
            <a:pPr lvl="3"/>
            <a:r>
              <a:rPr lang="en-US" dirty="0"/>
              <a:t>L3</a:t>
            </a:r>
          </a:p>
          <a:p>
            <a:pPr lvl="4"/>
            <a:r>
              <a:rPr lang="en-US" dirty="0"/>
              <a:t>L4</a:t>
            </a:r>
          </a:p>
          <a:p>
            <a:pPr marL="179388" lvl="0" indent="-179388" algn="l" defTabSz="914400" rtl="0" eaLnBrk="1" fontAlgn="base" latinLnBrk="0" hangingPunct="1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Test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FE3A4-FB83-A848-5F3C-364AC262535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912974" y="1097007"/>
            <a:ext cx="2913017" cy="351091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439821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8009" y="331920"/>
            <a:ext cx="8508999" cy="3808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u="sng" baseline="0" noProof="0" dirty="0">
                <a:solidFill>
                  <a:srgbClr val="005293"/>
                </a:solidFill>
              </a:defRPr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 lIns="0" rIns="0"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FE3A4-FB83-A848-5F3C-364AC262535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666705" y="1097006"/>
            <a:ext cx="4159285" cy="354357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24C09016-7246-276D-D15A-3FA354A041D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18009" y="1097006"/>
            <a:ext cx="4159285" cy="354357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454252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2143125"/>
            <a:ext cx="8508999" cy="2543175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  <a:lvl2pPr>
              <a:lnSpc>
                <a:spcPct val="114000"/>
              </a:lnSpc>
              <a:defRPr lang="de-DE" sz="1400" noProof="0" dirty="0" smtClean="0"/>
            </a:lvl2pPr>
            <a:lvl3pPr>
              <a:defRPr sz="1400" baseline="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 useBgFill="1"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410369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 useBgFill="1"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 useBgFill="1"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  <p:sp useBgFill="1">
        <p:nvSpPr>
          <p:cNvPr id="6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90" y="1600200"/>
            <a:ext cx="8508999" cy="505305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1839487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2"/>
          <p:cNvSpPr>
            <a:spLocks noGrp="1"/>
          </p:cNvSpPr>
          <p:nvPr>
            <p:ph idx="14" hasCustomPrompt="1"/>
          </p:nvPr>
        </p:nvSpPr>
        <p:spPr>
          <a:xfrm>
            <a:off x="319091" y="1602000"/>
            <a:ext cx="4180910" cy="30956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  <a:lvl2pPr>
              <a:lnSpc>
                <a:spcPct val="114000"/>
              </a:lnSpc>
              <a:defRPr lang="de-DE" sz="1400" noProof="0" dirty="0" smtClean="0"/>
            </a:lvl2pPr>
            <a:lvl3pPr>
              <a:defRPr sz="1400" baseline="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>
        <p:nvSpPr>
          <p:cNvPr id="13" name="Inhaltsplatzhalter 2"/>
          <p:cNvSpPr>
            <a:spLocks noGrp="1"/>
          </p:cNvSpPr>
          <p:nvPr>
            <p:ph idx="15" hasCustomPrompt="1"/>
          </p:nvPr>
        </p:nvSpPr>
        <p:spPr>
          <a:xfrm>
            <a:off x="4647179" y="1602000"/>
            <a:ext cx="4180910" cy="30956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  <a:lvl2pPr>
              <a:lnSpc>
                <a:spcPct val="114000"/>
              </a:lnSpc>
              <a:defRPr lang="de-DE" sz="1400" noProof="0" dirty="0" smtClean="0"/>
            </a:lvl2pPr>
            <a:lvl3pPr>
              <a:defRPr sz="1400" baseline="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>
        <p:nvSpPr>
          <p:cNvPr id="16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baseline="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29014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image" Target="../media/image1.wmf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theme" Target="../theme/theme4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4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4854985"/>
            <a:ext cx="7829538" cy="28851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  <p:sp>
        <p:nvSpPr>
          <p:cNvPr id="11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4854985"/>
            <a:ext cx="205200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pic>
        <p:nvPicPr>
          <p:cNvPr id="5" name="Bild 8" descr="20150416 tum logo blau png final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218800" y="324000"/>
            <a:ext cx="604774" cy="318516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hf hdr="0" dt="0"/>
  <p:txStyles>
    <p:titleStyle>
      <a:lvl1pPr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feld 22"/>
          <p:cNvSpPr txBox="1"/>
          <p:nvPr/>
        </p:nvSpPr>
        <p:spPr>
          <a:xfrm>
            <a:off x="7713330" y="4922462"/>
            <a:ext cx="1115376" cy="210507"/>
          </a:xfrm>
          <a:prstGeom prst="rect">
            <a:avLst/>
          </a:prstGeom>
        </p:spPr>
        <p:txBody>
          <a:bodyPr wrap="square" lIns="0" tIns="0" rIns="0" bIns="0" rtlCol="0" anchor="b" anchorCtr="0">
            <a:spAutoFit/>
          </a:bodyPr>
          <a:lstStyle/>
          <a:p>
            <a:pPr algn="r">
              <a:lnSpc>
                <a:spcPct val="114000"/>
              </a:lnSpc>
            </a:pPr>
            <a:fld id="{C51078C5-4710-4254-8001-F1C0900803FD}" type="slidenum">
              <a:rPr lang="de-DE" sz="1200" smtClean="0">
                <a:latin typeface="+mn-lt"/>
                <a:cs typeface="Arial" pitchFamily="34" charset="0"/>
              </a:rPr>
              <a:pPr algn="r">
                <a:lnSpc>
                  <a:spcPct val="114000"/>
                </a:lnSpc>
              </a:pPr>
              <a:t>‹#›</a:t>
            </a:fld>
            <a:endParaRPr lang="de-DE" sz="1200" dirty="0">
              <a:latin typeface="+mn-lt"/>
              <a:cs typeface="Arial" pitchFamily="34" charset="0"/>
            </a:endParaRPr>
          </a:p>
        </p:txBody>
      </p:sp>
      <p:pic>
        <p:nvPicPr>
          <p:cNvPr id="5" name="Bild 4" descr="Fahnen_HG.jpg"/>
          <p:cNvPicPr>
            <a:picLocks noChangeAspect="1"/>
          </p:cNvPicPr>
          <p:nvPr/>
        </p:nvPicPr>
        <p:blipFill>
          <a:blip r:embed="rId3" cstate="screen"/>
          <a:srcRect l="398" t="14167" b="1083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7" name="Bild 6" descr="20150416 tum logo blau png final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8800" y="324000"/>
            <a:ext cx="599513" cy="320288"/>
          </a:xfrm>
          <a:prstGeom prst="rect">
            <a:avLst/>
          </a:prstGeom>
        </p:spPr>
      </p:pic>
      <p:sp>
        <p:nvSpPr>
          <p:cNvPr id="8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4854985"/>
            <a:ext cx="205200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4854985"/>
            <a:ext cx="646428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100">
                <a:solidFill>
                  <a:schemeClr val="bg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4854985"/>
            <a:ext cx="205200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4854985"/>
            <a:ext cx="646428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  <p:pic>
        <p:nvPicPr>
          <p:cNvPr id="7" name="Bild 6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8411" y="324000"/>
            <a:ext cx="604774" cy="318516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19506" y="321468"/>
            <a:ext cx="7160425" cy="3462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900"/>
              </a:lnSpc>
            </a:pPr>
            <a:r>
              <a:rPr lang="de-DE" sz="800" dirty="0">
                <a:solidFill>
                  <a:schemeClr val="tx2"/>
                </a:solidFill>
                <a:latin typeface="+mn-lt"/>
              </a:rPr>
              <a:t>Lehrstuhl für Mustertechnik</a:t>
            </a:r>
          </a:p>
          <a:p>
            <a:pPr>
              <a:lnSpc>
                <a:spcPts val="900"/>
              </a:lnSpc>
            </a:pPr>
            <a:r>
              <a:rPr lang="de-DE" sz="800" dirty="0">
                <a:solidFill>
                  <a:schemeClr val="tx2"/>
                </a:solidFill>
                <a:latin typeface="+mn-lt"/>
              </a:rPr>
              <a:t>TUM</a:t>
            </a:r>
            <a:r>
              <a:rPr lang="de-DE" sz="800" baseline="0" dirty="0">
                <a:solidFill>
                  <a:schemeClr val="tx2"/>
                </a:solidFill>
                <a:latin typeface="+mn-lt"/>
              </a:rPr>
              <a:t> School </a:t>
            </a:r>
            <a:r>
              <a:rPr lang="de-DE" sz="800" baseline="0" dirty="0" err="1">
                <a:solidFill>
                  <a:schemeClr val="tx2"/>
                </a:solidFill>
                <a:latin typeface="+mn-lt"/>
              </a:rPr>
              <a:t>of</a:t>
            </a:r>
            <a:r>
              <a:rPr lang="de-DE" sz="800" dirty="0">
                <a:solidFill>
                  <a:schemeClr val="tx2"/>
                </a:solidFill>
                <a:latin typeface="+mn-lt"/>
              </a:rPr>
              <a:t> Musterverfahren</a:t>
            </a:r>
          </a:p>
          <a:p>
            <a:pPr>
              <a:lnSpc>
                <a:spcPts val="900"/>
              </a:lnSpc>
            </a:pPr>
            <a:r>
              <a:rPr lang="de-DE" sz="800" dirty="0">
                <a:solidFill>
                  <a:schemeClr val="tx2"/>
                </a:solidFill>
                <a:latin typeface="+mn-lt"/>
              </a:rPr>
              <a:t>Technische Universität</a:t>
            </a:r>
            <a:r>
              <a:rPr lang="de-DE" sz="800" baseline="0" dirty="0">
                <a:solidFill>
                  <a:schemeClr val="tx2"/>
                </a:solidFill>
                <a:latin typeface="+mn-lt"/>
              </a:rPr>
              <a:t> München</a:t>
            </a:r>
            <a:endParaRPr lang="de-DE" sz="800" dirty="0">
              <a:solidFill>
                <a:schemeClr val="tx2"/>
              </a:solidFill>
              <a:latin typeface="+mn-lt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2" descr="20150416 tum logo blau png final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218411" y="324000"/>
            <a:ext cx="604774" cy="318516"/>
          </a:xfrm>
          <a:prstGeom prst="rect">
            <a:avLst/>
          </a:prstGeom>
        </p:spPr>
      </p:pic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4854985"/>
            <a:ext cx="2052074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6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4854985"/>
            <a:ext cx="646428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712" r:id="rId2"/>
    <p:sldLayoutId id="2147483714" r:id="rId3"/>
    <p:sldLayoutId id="2147483713" r:id="rId4"/>
    <p:sldLayoutId id="2147483704" r:id="rId5"/>
    <p:sldLayoutId id="2147483657" r:id="rId6"/>
    <p:sldLayoutId id="2147483711" r:id="rId7"/>
    <p:sldLayoutId id="2147483703" r:id="rId8"/>
    <p:sldLayoutId id="2147483653" r:id="rId9"/>
    <p:sldLayoutId id="2147483656" r:id="rId10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5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/>
        </p:nvSpPr>
        <p:spPr bwMode="hidden"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pic>
        <p:nvPicPr>
          <p:cNvPr id="4" name="Bild 3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black">
          <a:xfrm>
            <a:off x="8218800" y="324000"/>
            <a:ext cx="599513" cy="320288"/>
          </a:xfrm>
          <a:prstGeom prst="rect">
            <a:avLst/>
          </a:prstGeom>
        </p:spPr>
      </p:pic>
      <p:sp>
        <p:nvSpPr>
          <p:cNvPr id="7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4854985"/>
            <a:ext cx="205200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4854985"/>
            <a:ext cx="646428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100">
                <a:solidFill>
                  <a:schemeClr val="bg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/>
        </p:nvSpPr>
        <p:spPr bwMode="hidden">
          <a:xfrm>
            <a:off x="0" y="0"/>
            <a:ext cx="9144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>
              <a:solidFill>
                <a:schemeClr val="bg1"/>
              </a:solidFill>
            </a:endParaRPr>
          </a:p>
        </p:txBody>
      </p:sp>
      <p:pic>
        <p:nvPicPr>
          <p:cNvPr id="4" name="Bild 3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black">
          <a:xfrm>
            <a:off x="8218800" y="324000"/>
            <a:ext cx="599513" cy="320288"/>
          </a:xfrm>
          <a:prstGeom prst="rect">
            <a:avLst/>
          </a:prstGeom>
        </p:spPr>
      </p:pic>
      <p:sp>
        <p:nvSpPr>
          <p:cNvPr id="9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4854985"/>
            <a:ext cx="205200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4854985"/>
            <a:ext cx="646428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100">
                <a:solidFill>
                  <a:schemeClr val="bg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6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Relationship Id="rId9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.png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6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12" Type="http://schemas.openxmlformats.org/officeDocument/2006/relationships/image" Target="../media/image45.svg"/><Relationship Id="rId17" Type="http://schemas.openxmlformats.org/officeDocument/2006/relationships/image" Target="../media/image50.png"/><Relationship Id="rId2" Type="http://schemas.openxmlformats.org/officeDocument/2006/relationships/image" Target="../media/image35.png"/><Relationship Id="rId16" Type="http://schemas.openxmlformats.org/officeDocument/2006/relationships/image" Target="../media/image4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5" Type="http://schemas.openxmlformats.org/officeDocument/2006/relationships/image" Target="../media/image48.png"/><Relationship Id="rId10" Type="http://schemas.openxmlformats.org/officeDocument/2006/relationships/image" Target="../media/image43.png"/><Relationship Id="rId4" Type="http://schemas.openxmlformats.org/officeDocument/2006/relationships/image" Target="../media/image37.svg"/><Relationship Id="rId9" Type="http://schemas.openxmlformats.org/officeDocument/2006/relationships/image" Target="../media/image42.png"/><Relationship Id="rId14" Type="http://schemas.openxmlformats.org/officeDocument/2006/relationships/image" Target="../media/image4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5.png"/><Relationship Id="rId5" Type="http://schemas.openxmlformats.org/officeDocument/2006/relationships/image" Target="../media/image54.svg"/><Relationship Id="rId4" Type="http://schemas.openxmlformats.org/officeDocument/2006/relationships/image" Target="../media/image5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../media/image67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3.png"/><Relationship Id="rId7" Type="http://schemas.openxmlformats.org/officeDocument/2006/relationships/image" Target="../media/image78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8.png"/><Relationship Id="rId4" Type="http://schemas.openxmlformats.org/officeDocument/2006/relationships/image" Target="../media/image94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9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1010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0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5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6.jpe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jpe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7.jpeg"/><Relationship Id="rId4" Type="http://schemas.openxmlformats.org/officeDocument/2006/relationships/image" Target="../media/image110.sv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jpe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hyperlink" Target="https://quantumcomputing.stackexchange.com/questions/10235/explain-the-representation-of-the-cnot-gate-in-zx-calculus" TargetMode="External"/><Relationship Id="rId13" Type="http://schemas.openxmlformats.org/officeDocument/2006/relationships/hyperlink" Target="https://arxiv.org/pdf/1902.03178.pdf" TargetMode="External"/><Relationship Id="rId3" Type="http://schemas.openxmlformats.org/officeDocument/2006/relationships/hyperlink" Target="https://arxiv.org/pdf/1310.6813.pdf" TargetMode="External"/><Relationship Id="rId7" Type="http://schemas.openxmlformats.org/officeDocument/2006/relationships/hyperlink" Target="https://www.cs.ox.ac.uk/people/bob.coecke/ZX-lectures_JPG.pdf" TargetMode="External"/><Relationship Id="rId12" Type="http://schemas.openxmlformats.org/officeDocument/2006/relationships/hyperlink" Target="https://pennylane.ai/qml/demos/tutorial_zx_calculus" TargetMode="External"/><Relationship Id="rId2" Type="http://schemas.openxmlformats.org/officeDocument/2006/relationships/hyperlink" Target="https://quantum-journal.org/papers/q-2020-06-04-279/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arxiv-vanity.com/papers/2303.08829/" TargetMode="External"/><Relationship Id="rId11" Type="http://schemas.openxmlformats.org/officeDocument/2006/relationships/hyperlink" Target="https://medium.com/quantinuum/how-zx-calculus-reveals-the-logic-and-processes-of-quantum-mechanics-to-everyone-944fc3bbbb2c" TargetMode="External"/><Relationship Id="rId5" Type="http://schemas.openxmlformats.org/officeDocument/2006/relationships/hyperlink" Target="https://commons.wikimedia.org/wiki/File:ZX-calculus_cNOT-example.svg" TargetMode="External"/><Relationship Id="rId10" Type="http://schemas.openxmlformats.org/officeDocument/2006/relationships/hyperlink" Target="https://arxiv.org/pdf/2012.13966.pdf" TargetMode="External"/><Relationship Id="rId4" Type="http://schemas.openxmlformats.org/officeDocument/2006/relationships/hyperlink" Target="https://zxcalculus.com/tutorial" TargetMode="External"/><Relationship Id="rId9" Type="http://schemas.openxmlformats.org/officeDocument/2006/relationships/hyperlink" Target="https://zxcalculus.com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317500" y="687883"/>
            <a:ext cx="8508999" cy="507368"/>
          </a:xfrm>
        </p:spPr>
        <p:txBody>
          <a:bodyPr/>
          <a:lstStyle/>
          <a:p>
            <a:pPr algn="ctr"/>
            <a:r>
              <a:rPr lang="de-DE" sz="3600" b="0" strike="noStrike" spc="-1" dirty="0">
                <a:solidFill>
                  <a:srgbClr val="005293"/>
                </a:solidFill>
                <a:latin typeface="Arial"/>
              </a:rPr>
              <a:t>ZX-</a:t>
            </a:r>
            <a:r>
              <a:rPr lang="de-DE" sz="3600" b="0" strike="noStrike" spc="-1" dirty="0" err="1">
                <a:solidFill>
                  <a:srgbClr val="005293"/>
                </a:solidFill>
                <a:latin typeface="Arial"/>
              </a:rPr>
              <a:t>Calculus</a:t>
            </a:r>
            <a:endParaRPr lang="de-DE" sz="3200" dirty="0"/>
          </a:p>
        </p:txBody>
      </p:sp>
      <p:sp>
        <p:nvSpPr>
          <p:cNvPr id="3" name="Inhaltsplatzhalter 2"/>
          <p:cNvSpPr>
            <a:spLocks noGrp="1"/>
          </p:cNvSpPr>
          <p:nvPr>
            <p:ph idx="10"/>
          </p:nvPr>
        </p:nvSpPr>
        <p:spPr>
          <a:xfrm>
            <a:off x="362306" y="4013569"/>
            <a:ext cx="8508999" cy="442048"/>
          </a:xfrm>
        </p:spPr>
        <p:txBody>
          <a:bodyPr/>
          <a:lstStyle/>
          <a:p>
            <a:pPr algn="ctr"/>
            <a:r>
              <a:rPr lang="de-DE" sz="1800" dirty="0"/>
              <a:t>Manuel Lerchner</a:t>
            </a:r>
          </a:p>
        </p:txBody>
      </p:sp>
      <p:pic>
        <p:nvPicPr>
          <p:cNvPr id="7" name="Grafik 3">
            <a:extLst>
              <a:ext uri="{FF2B5EF4-FFF2-40B4-BE49-F238E27FC236}">
                <a16:creationId xmlns:a16="http://schemas.microsoft.com/office/drawing/2014/main" id="{A88BFD98-8E0D-67F9-7DB8-0C9F94B3A9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89722" y="1470055"/>
            <a:ext cx="5364555" cy="2268710"/>
          </a:xfrm>
          <a:prstGeom prst="rect">
            <a:avLst/>
          </a:prstGeom>
        </p:spPr>
      </p:pic>
      <p:sp>
        <p:nvSpPr>
          <p:cNvPr id="8" name="Rechteck 90">
            <a:extLst>
              <a:ext uri="{FF2B5EF4-FFF2-40B4-BE49-F238E27FC236}">
                <a16:creationId xmlns:a16="http://schemas.microsoft.com/office/drawing/2014/main" id="{C253D61A-9441-D575-0AF2-04428847087E}"/>
              </a:ext>
            </a:extLst>
          </p:cNvPr>
          <p:cNvSpPr/>
          <p:nvPr/>
        </p:nvSpPr>
        <p:spPr>
          <a:xfrm>
            <a:off x="3856140" y="4455617"/>
            <a:ext cx="1431720" cy="290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fld id="{1D9EEED4-9C4A-4F6B-99F7-A90D6DC8D79B}" type="datetime">
              <a:rPr lang="de-DE" sz="1600" b="0" strike="noStrike" spc="-1">
                <a:latin typeface="Arial"/>
              </a:rPr>
              <a:t>20.06.2023</a:t>
            </a:fld>
            <a:endParaRPr lang="de-DE" sz="16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7702FF72-925E-65CB-ADAE-FDC3185B26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T-Count Optimization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9EC53B8-D2EF-D373-5554-0821C757CCE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10</a:t>
            </a:fld>
            <a:endParaRPr lang="de-DE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8A4ED71-AB81-A0A8-00AD-00FC5DB3A29F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Quantum computers are affected by noise</a:t>
            </a:r>
          </a:p>
          <a:p>
            <a:pPr lvl="1" eaLnBrk="1" hangingPunct="1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 err="1">
                <a:ea typeface="+mj-ea"/>
                <a:cs typeface="+mj-cs"/>
              </a:rPr>
              <a:t>Clifford+T</a:t>
            </a:r>
            <a:r>
              <a:rPr lang="en-US" sz="1800" dirty="0">
                <a:ea typeface="+mj-ea"/>
                <a:cs typeface="+mj-cs"/>
              </a:rPr>
              <a:t> Circuits can be made tolerant to noise (Error correcting codes)</a:t>
            </a:r>
          </a:p>
          <a:p>
            <a:pPr lvl="2"/>
            <a:r>
              <a:rPr lang="en-US" dirty="0"/>
              <a:t>Problem: Many new T-Gates need to be introduced</a:t>
            </a:r>
          </a:p>
          <a:p>
            <a:pPr lvl="2"/>
            <a:r>
              <a:rPr lang="en-US" dirty="0"/>
              <a:t>Difficult to simulate (Hardware Limits, high latency)</a:t>
            </a:r>
          </a:p>
          <a:p>
            <a:r>
              <a:rPr lang="en-US" dirty="0"/>
              <a:t>ZX-Calculus can simplify such circuits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527EC1A-EEDB-FD12-B2ED-6596C189AF02}"/>
              </a:ext>
            </a:extLst>
          </p:cNvPr>
          <p:cNvSpPr txBox="1"/>
          <p:nvPr/>
        </p:nvSpPr>
        <p:spPr>
          <a:xfrm>
            <a:off x="4426190" y="4647955"/>
            <a:ext cx="2977097" cy="19300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GB" sz="1200" dirty="0">
                <a:latin typeface="+mn-lt"/>
              </a:rPr>
              <a:t>Decomposition of a Toffoli Gate: </a:t>
            </a:r>
            <a:r>
              <a:rPr lang="en-GB" sz="1200" dirty="0" err="1">
                <a:latin typeface="+mn-lt"/>
              </a:rPr>
              <a:t>TCount</a:t>
            </a:r>
            <a:r>
              <a:rPr lang="en-GB" sz="1200" dirty="0">
                <a:latin typeface="+mn-lt"/>
              </a:rPr>
              <a:t> = 7</a:t>
            </a:r>
          </a:p>
        </p:txBody>
      </p:sp>
      <p:pic>
        <p:nvPicPr>
          <p:cNvPr id="25" name="Picture 6" descr="Electronics 10 00703 g002">
            <a:extLst>
              <a:ext uri="{FF2B5EF4-FFF2-40B4-BE49-F238E27FC236}">
                <a16:creationId xmlns:a16="http://schemas.microsoft.com/office/drawing/2014/main" id="{C0F8AAA7-242A-2FDA-7524-D57333F374EB}"/>
              </a:ext>
            </a:extLst>
          </p:cNvPr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0712" y="3339067"/>
            <a:ext cx="5662575" cy="1285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48012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57173F-7790-A0A4-5FA5-02D6EE090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Quantum Circuit Compilation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E06DF93-E17B-2DA5-B132-FDFD217FE4E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11</a:t>
            </a:fld>
            <a:endParaRPr lang="de-DE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1381F3-B155-C0F2-85F1-01A5AB20F735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318009" y="1097007"/>
            <a:ext cx="8509000" cy="3821159"/>
          </a:xfrm>
        </p:spPr>
        <p:txBody>
          <a:bodyPr/>
          <a:lstStyle/>
          <a:p>
            <a:r>
              <a:rPr lang="en-US" dirty="0"/>
              <a:t>Circuits use many abstract gates</a:t>
            </a:r>
          </a:p>
          <a:p>
            <a:r>
              <a:rPr lang="en-US" dirty="0"/>
              <a:t>Problems of real quantum computers:</a:t>
            </a:r>
          </a:p>
          <a:p>
            <a:pPr lvl="2"/>
            <a:r>
              <a:rPr lang="en-US" dirty="0"/>
              <a:t>Limited set of gates</a:t>
            </a:r>
          </a:p>
          <a:p>
            <a:pPr lvl="2"/>
            <a:r>
              <a:rPr lang="en-US" dirty="0"/>
              <a:t>Limited connectivity between qubits</a:t>
            </a:r>
          </a:p>
          <a:p>
            <a:pPr lvl="2"/>
            <a:r>
              <a:rPr lang="en-US" dirty="0"/>
              <a:t>Noise</a:t>
            </a:r>
          </a:p>
          <a:p>
            <a:r>
              <a:rPr lang="en-US" dirty="0"/>
              <a:t>Special circuit transformations</a:t>
            </a:r>
          </a:p>
          <a:p>
            <a:pPr lvl="2"/>
            <a:r>
              <a:rPr lang="en-US" dirty="0"/>
              <a:t>To swap qubits, so they can be entangled</a:t>
            </a:r>
          </a:p>
          <a:p>
            <a:pPr lvl="2"/>
            <a:r>
              <a:rPr lang="en-US" dirty="0"/>
              <a:t>Reduce the depth of circuits (noise issues)</a:t>
            </a:r>
          </a:p>
          <a:p>
            <a:pPr lvl="2"/>
            <a:r>
              <a:rPr lang="en-US" dirty="0"/>
              <a:t>Allow only some sets of gates</a:t>
            </a:r>
          </a:p>
          <a:p>
            <a:pPr lvl="1" eaLnBrk="1" hangingPunct="1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ea typeface="+mj-ea"/>
                <a:cs typeface="+mj-cs"/>
              </a:rPr>
              <a:t>ZX-Calculus can solve this</a:t>
            </a:r>
          </a:p>
          <a:p>
            <a:pPr lvl="2"/>
            <a:r>
              <a:rPr lang="en-US" dirty="0"/>
              <a:t>Can try to stick to those rules during the reconstruction phase</a:t>
            </a:r>
          </a:p>
        </p:txBody>
      </p:sp>
      <p:pic>
        <p:nvPicPr>
          <p:cNvPr id="7" name="Grafik 3" descr="Ein Bild, das Text, Screenshot, Diagramm, Schrift enthält.&#10;&#10;Automatisch generierte Beschreibung">
            <a:extLst>
              <a:ext uri="{FF2B5EF4-FFF2-40B4-BE49-F238E27FC236}">
                <a16:creationId xmlns:a16="http://schemas.microsoft.com/office/drawing/2014/main" id="{9108360E-44AA-0BB3-E9A3-05073D207683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986" y="1066028"/>
            <a:ext cx="4031006" cy="2669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168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91EFE79-002F-8185-93DB-A6A16F58A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Mathematical Background: Category Theory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10C81A6-F8A8-7840-BCD7-4DA51D05CD0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12</a:t>
            </a:fld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64F6BB12-F9ED-43E2-AEB1-A68A4F8B9737}"/>
                  </a:ext>
                </a:extLst>
              </p:cNvPr>
              <p:cNvSpPr>
                <a:spLocks noGrp="1"/>
              </p:cNvSpPr>
              <p:nvPr>
                <p:ph sz="quarter" idx="12"/>
              </p:nvPr>
            </p:nvSpPr>
            <p:spPr>
              <a:xfrm>
                <a:off x="318009" y="1097007"/>
                <a:ext cx="6344048" cy="3510916"/>
              </a:xfrm>
            </p:spPr>
            <p:txBody>
              <a:bodyPr/>
              <a:lstStyle/>
              <a:p>
                <a:r>
                  <a:rPr lang="en-US" sz="1800" dirty="0"/>
                  <a:t>Category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𝒞</m:t>
                    </m:r>
                  </m:oMath>
                </a14:m>
                <a:r>
                  <a:rPr lang="en-US" sz="1400" dirty="0"/>
                  <a:t> </a:t>
                </a:r>
                <a:r>
                  <a:rPr lang="en-US" dirty="0"/>
                  <a:t>consists of </a:t>
                </a:r>
                <a:r>
                  <a:rPr lang="en-US" b="1" dirty="0"/>
                  <a:t>objects</a:t>
                </a:r>
                <a:r>
                  <a:rPr lang="en-US" dirty="0"/>
                  <a:t> and </a:t>
                </a:r>
                <a:r>
                  <a:rPr lang="en-US" b="1" dirty="0"/>
                  <a:t>arrows</a:t>
                </a:r>
                <a:r>
                  <a:rPr lang="en-US" dirty="0"/>
                  <a:t> (/morphisms)</a:t>
                </a:r>
              </a:p>
              <a:p>
                <a:pPr lvl="2"/>
                <a:r>
                  <a:rPr lang="en-US" dirty="0"/>
                  <a:t>Objects</a:t>
                </a:r>
                <a:r>
                  <a:rPr lang="en-US" sz="1400" dirty="0"/>
                  <a:t>: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Morphisms</a:t>
                </a:r>
                <a:r>
                  <a:rPr lang="en-US" sz="1400" dirty="0"/>
                  <a:t>: </a:t>
                </a:r>
                <a14:m>
                  <m:oMath xmlns:m="http://schemas.openxmlformats.org/officeDocument/2006/math">
                    <m:r>
                      <a:rPr lang="en-US" sz="140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40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140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400" i="1" smtClean="0">
                        <a:latin typeface="Cambria Math" panose="02040503050406030204" pitchFamily="18" charset="0"/>
                      </a:rPr>
                      <m:t> →</m:t>
                    </m:r>
                    <m:r>
                      <a:rPr lang="en-US" sz="140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1400" dirty="0"/>
                  <a:t>, </a:t>
                </a:r>
                <a14:m>
                  <m:oMath xmlns:m="http://schemas.openxmlformats.org/officeDocument/2006/math">
                    <m:r>
                      <a:rPr lang="en-US" sz="140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140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140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1400" i="1" smtClean="0">
                        <a:latin typeface="Cambria Math" panose="02040503050406030204" pitchFamily="18" charset="0"/>
                      </a:rPr>
                      <m:t> →</m:t>
                    </m:r>
                    <m:r>
                      <a:rPr lang="en-US" sz="140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1400" dirty="0"/>
                  <a:t>, </a:t>
                </a:r>
                <a14:m>
                  <m:oMath xmlns:m="http://schemas.openxmlformats.org/officeDocument/2006/math">
                    <m:r>
                      <a:rPr lang="en-US" sz="140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40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140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140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1400" i="1" smtClean="0">
                        <a:latin typeface="Cambria Math" panose="02040503050406030204" pitchFamily="18" charset="0"/>
                      </a:rPr>
                      <m:t> →</m:t>
                    </m:r>
                    <m:r>
                      <a:rPr lang="en-US" sz="140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140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r>
                  <a:rPr lang="en-US" dirty="0"/>
                  <a:t>Every object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has an identity function 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𝑖𝑑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A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Represent </a:t>
                </a:r>
                <a:r>
                  <a:rPr lang="en-US" i="1" dirty="0"/>
                  <a:t>loops</a:t>
                </a:r>
                <a:r>
                  <a:rPr lang="en-US" dirty="0"/>
                  <a:t> in the diagram</a:t>
                </a:r>
              </a:p>
              <a:p>
                <a:r>
                  <a:rPr lang="en-US" dirty="0"/>
                  <a:t>Naturally there exists an associative Composition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∘</m:t>
                        </m:r>
                      </m:e>
                    </m:d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Which is just the application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and then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dirty="0"/>
                  <a:t> in a sequence</a:t>
                </a:r>
              </a:p>
              <a:p>
                <a:pPr lvl="2"/>
                <a:r>
                  <a:rPr lang="en-US" dirty="0"/>
                  <a:t>Example: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∘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: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endParaRPr lang="en-US" dirty="0">
                  <a:latin typeface="Cambria Math" panose="02040503050406030204" pitchFamily="18" charset="0"/>
                </a:endParaRPr>
              </a:p>
              <a:p>
                <a:pPr lvl="2"/>
                <a:r>
                  <a:rPr lang="en-US" dirty="0"/>
                  <a:t>Composition with 𝑖𝑑 does nothing</a:t>
                </a:r>
              </a:p>
              <a:p>
                <a:pPr lvl="3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𝑖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∘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∘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𝑖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: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endParaRPr lang="en-US" dirty="0">
                  <a:latin typeface="Cambria Math" panose="02040503050406030204" pitchFamily="18" charset="0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64F6BB12-F9ED-43E2-AEB1-A68A4F8B973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xfrm>
                <a:off x="318009" y="1097007"/>
                <a:ext cx="6344048" cy="3510916"/>
              </a:xfrm>
              <a:blipFill>
                <a:blip r:embed="rId2"/>
                <a:stretch>
                  <a:fillRect l="-576" b="-24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1A05AB2-49D0-519D-94B8-41FEEE9ABEE1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18627" y="1031964"/>
            <a:ext cx="1699378" cy="3340827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756A8CF-805B-4918-09AD-40B9613188CA}"/>
                  </a:ext>
                </a:extLst>
              </p:cNvPr>
              <p:cNvSpPr txBox="1"/>
              <p:nvPr/>
            </p:nvSpPr>
            <p:spPr>
              <a:xfrm>
                <a:off x="6951282" y="4398917"/>
                <a:ext cx="169937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∘</m:t>
                      </m:r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∘</m:t>
                      </m:r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 :</m:t>
                      </m:r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756A8CF-805B-4918-09AD-40B9613188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1282" y="4398917"/>
                <a:ext cx="1699378" cy="338554"/>
              </a:xfrm>
              <a:prstGeom prst="rect">
                <a:avLst/>
              </a:prstGeom>
              <a:blipFill>
                <a:blip r:embed="rId5"/>
                <a:stretch>
                  <a:fillRect b="-1272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0649659-763F-BE01-1AEC-237EF4F36FB0}"/>
                  </a:ext>
                </a:extLst>
              </p:cNvPr>
              <p:cNvSpPr txBox="1"/>
              <p:nvPr/>
            </p:nvSpPr>
            <p:spPr>
              <a:xfrm>
                <a:off x="6855488" y="2485156"/>
                <a:ext cx="169937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0649659-763F-BE01-1AEC-237EF4F36F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5488" y="2485156"/>
                <a:ext cx="1699378" cy="3385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422587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91EFE79-002F-8185-93DB-A6A16F58A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Extension: Monoidal Category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10C81A6-F8A8-7840-BCD7-4DA51D05CD0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13</a:t>
            </a:fld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64F6BB12-F9ED-43E2-AEB1-A68A4F8B9737}"/>
                  </a:ext>
                </a:extLst>
              </p:cNvPr>
              <p:cNvSpPr>
                <a:spLocks noGrp="1"/>
              </p:cNvSpPr>
              <p:nvPr>
                <p:ph sz="quarter" idx="12"/>
              </p:nvPr>
            </p:nvSpPr>
            <p:spPr>
              <a:xfrm>
                <a:off x="318009" y="1097007"/>
                <a:ext cx="5975022" cy="3808096"/>
              </a:xfrm>
            </p:spPr>
            <p:txBody>
              <a:bodyPr/>
              <a:lstStyle/>
              <a:p>
                <a:r>
                  <a:rPr lang="en-US" dirty="0"/>
                  <a:t>Extend a </a:t>
                </a:r>
                <a:r>
                  <a:rPr lang="en-US" sz="1800" dirty="0"/>
                  <a:t>Category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𝒞</m:t>
                    </m:r>
                  </m:oMath>
                </a14:m>
                <a:r>
                  <a:rPr lang="en-US" sz="1400" dirty="0"/>
                  <a:t> </a:t>
                </a:r>
                <a:r>
                  <a:rPr lang="en-US" sz="1800" dirty="0"/>
                  <a:t>with:</a:t>
                </a:r>
                <a:endParaRPr lang="en-US" dirty="0"/>
              </a:p>
              <a:p>
                <a:pPr lvl="2"/>
                <a:r>
                  <a:rPr lang="en-US" dirty="0"/>
                  <a:t>An associative Bifunctor: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⊗:</m:t>
                    </m:r>
                    <m:r>
                      <a:rPr lang="en-US">
                        <a:latin typeface="Cambria Math" panose="02040503050406030204" pitchFamily="18" charset="0"/>
                      </a:rPr>
                      <m:t>𝒞</m:t>
                    </m:r>
                    <m:r>
                      <a:rPr lang="en-US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>
                        <a:latin typeface="Cambria Math" panose="02040503050406030204" pitchFamily="18" charset="0"/>
                      </a:rPr>
                      <m:t>𝒞</m:t>
                    </m:r>
                    <m:r>
                      <a:rPr lang="en-US">
                        <a:latin typeface="Cambria Math" panose="02040503050406030204" pitchFamily="18" charset="0"/>
                      </a:rPr>
                      <m:t> →</m:t>
                    </m:r>
                    <m:r>
                      <a:rPr lang="en-US">
                        <a:latin typeface="Cambria Math" panose="02040503050406030204" pitchFamily="18" charset="0"/>
                      </a:rPr>
                      <m:t>𝒞</m:t>
                    </m:r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A special object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𝑜𝑏𝑗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𝒞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with</a:t>
                </a:r>
              </a:p>
              <a:p>
                <a:pPr lvl="3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for all objects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dirty="0"/>
              </a:p>
              <a:p>
                <a:r>
                  <a:rPr lang="en-US" dirty="0"/>
                  <a:t>Example:</a:t>
                </a:r>
              </a:p>
              <a:p>
                <a:pPr lvl="2"/>
                <a:r>
                  <a:rPr lang="en-US" dirty="0"/>
                  <a:t>For the morphisms: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 →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 →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 →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We can </a:t>
                </a:r>
                <a:r>
                  <a:rPr lang="en-US" i="1" dirty="0"/>
                  <a:t>apply</a:t>
                </a:r>
                <a:r>
                  <a:rPr lang="en-US" dirty="0"/>
                  <a:t> them in </a:t>
                </a:r>
                <a:r>
                  <a:rPr lang="en-US" i="1" dirty="0"/>
                  <a:t>parallel</a:t>
                </a:r>
              </a:p>
              <a:p>
                <a:pPr lvl="3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⊗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⊗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: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⊗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⊗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i="1" dirty="0"/>
              </a:p>
              <a:p>
                <a:pPr lvl="1" eaLnBrk="1" hangingPunct="1">
                  <a:lnSpc>
                    <a:spcPct val="150000"/>
                  </a:lnSpc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sz="1800" dirty="0">
                    <a:ea typeface="+mj-ea"/>
                    <a:cs typeface="+mj-cs"/>
                  </a:rPr>
                  <a:t>So far: Very similar to regular circuit calculations</a:t>
                </a:r>
              </a:p>
              <a:p>
                <a:pPr lvl="2"/>
                <a:r>
                  <a:rPr lang="en-US" dirty="0"/>
                  <a:t>Matrix product for sequential gates</a:t>
                </a:r>
              </a:p>
              <a:p>
                <a:pPr lvl="2"/>
                <a:r>
                  <a:rPr lang="en-US" dirty="0"/>
                  <a:t>Tensor product for parallel gates</a:t>
                </a:r>
                <a:endParaRPr lang="en-US" sz="1600" dirty="0">
                  <a:ea typeface="+mj-ea"/>
                  <a:cs typeface="+mj-cs"/>
                </a:endParaRPr>
              </a:p>
              <a:p>
                <a:pPr lvl="1"/>
                <a:endParaRPr lang="en-US" i="1" dirty="0"/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64F6BB12-F9ED-43E2-AEB1-A68A4F8B973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xfrm>
                <a:off x="318009" y="1097007"/>
                <a:ext cx="5975022" cy="3808096"/>
              </a:xfrm>
              <a:blipFill>
                <a:blip r:embed="rId2"/>
                <a:stretch>
                  <a:fillRect l="-61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6EADD336-A195-C9A9-AEFB-5F61A293F28B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73640" y="2715106"/>
            <a:ext cx="3111235" cy="1887384"/>
          </a:xfr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04689054-D3F5-D9B2-4D0D-FC1A36C31F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093721" y="769423"/>
            <a:ext cx="2471075" cy="16430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BB211F8-86D4-2004-3ABF-90D894CD7670}"/>
                  </a:ext>
                </a:extLst>
              </p:cNvPr>
              <p:cNvSpPr txBox="1"/>
              <p:nvPr/>
            </p:nvSpPr>
            <p:spPr>
              <a:xfrm>
                <a:off x="6026769" y="1338674"/>
                <a:ext cx="179991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BB211F8-86D4-2004-3ABF-90D894CD76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6769" y="1338674"/>
                <a:ext cx="1799914" cy="3385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74FEE86-8F26-1D90-0286-F5FAB455CDCB}"/>
                  </a:ext>
                </a:extLst>
              </p:cNvPr>
              <p:cNvSpPr txBox="1"/>
              <p:nvPr/>
            </p:nvSpPr>
            <p:spPr>
              <a:xfrm>
                <a:off x="7026077" y="1324530"/>
                <a:ext cx="179991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74FEE86-8F26-1D90-0286-F5FAB455CD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6077" y="1324530"/>
                <a:ext cx="1799914" cy="33855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89B9D91-D98F-8EE9-5072-22C57352A322}"/>
                  </a:ext>
                </a:extLst>
              </p:cNvPr>
              <p:cNvSpPr txBox="1"/>
              <p:nvPr/>
            </p:nvSpPr>
            <p:spPr>
              <a:xfrm>
                <a:off x="6375428" y="3444148"/>
                <a:ext cx="169937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89B9D91-D98F-8EE9-5072-22C57352A3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5428" y="3444148"/>
                <a:ext cx="1699378" cy="33855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657535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91EFE79-002F-8185-93DB-A6A16F58A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Special morphisms in Monoidal Categories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10C81A6-F8A8-7840-BCD7-4DA51D05CD0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14</a:t>
            </a:fld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64F6BB12-F9ED-43E2-AEB1-A68A4F8B9737}"/>
                  </a:ext>
                </a:extLst>
              </p:cNvPr>
              <p:cNvSpPr>
                <a:spLocks noGrp="1"/>
              </p:cNvSpPr>
              <p:nvPr>
                <p:ph sz="quarter" idx="12"/>
              </p:nvPr>
            </p:nvSpPr>
            <p:spPr>
              <a:xfrm>
                <a:off x="318009" y="1097007"/>
                <a:ext cx="5975022" cy="3808096"/>
              </a:xfrm>
            </p:spPr>
            <p:txBody>
              <a:bodyPr/>
              <a:lstStyle/>
              <a:p>
                <a:pPr lvl="1" eaLnBrk="1" hangingPunct="1">
                  <a:lnSpc>
                    <a:spcPct val="150000"/>
                  </a:lnSpc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sz="1800" dirty="0">
                    <a:ea typeface="+mj-ea"/>
                    <a:cs typeface="+mj-cs"/>
                  </a:rPr>
                  <a:t>Preparing States: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de-DE">
                        <a:latin typeface="Cambria Math" panose="02040503050406030204" pitchFamily="18" charset="0"/>
                      </a:rPr>
                      <m:t>𝜈</m:t>
                    </m:r>
                    <m:r>
                      <a:rPr lang="de-DE">
                        <a:latin typeface="Cambria Math" panose="02040503050406030204" pitchFamily="18" charset="0"/>
                      </a:rPr>
                      <m:t>: </m:t>
                    </m:r>
                    <m:r>
                      <a:rPr lang="de-DE">
                        <a:latin typeface="Cambria Math" panose="02040503050406030204" pitchFamily="18" charset="0"/>
                      </a:rPr>
                      <m:t>𝐼</m:t>
                    </m:r>
                    <m:r>
                      <a:rPr lang="de-DE">
                        <a:latin typeface="Cambria Math" panose="02040503050406030204" pitchFamily="18" charset="0"/>
                      </a:rPr>
                      <m:t>→</m:t>
                    </m:r>
                    <m:r>
                      <a:rPr lang="de-DE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GB" dirty="0"/>
                  <a:t> (</a:t>
                </a:r>
                <a:r>
                  <a:rPr lang="en-GB" dirty="0" err="1"/>
                  <a:t>Ket</a:t>
                </a:r>
                <a:r>
                  <a:rPr lang="en-GB" dirty="0"/>
                  <a:t>)</a:t>
                </a:r>
              </a:p>
              <a:p>
                <a:pPr lvl="2"/>
                <a:r>
                  <a:rPr lang="en-GB" dirty="0"/>
                  <a:t>Creates State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GB" dirty="0"/>
                  <a:t> out of nothing</a:t>
                </a:r>
              </a:p>
              <a:p>
                <a:pPr lvl="1" eaLnBrk="1" hangingPunct="1">
                  <a:lnSpc>
                    <a:spcPct val="150000"/>
                  </a:lnSpc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GB" sz="1800" dirty="0">
                    <a:ea typeface="+mj-ea"/>
                    <a:cs typeface="+mj-cs"/>
                  </a:rPr>
                  <a:t>Erasing States:</a:t>
                </a:r>
              </a:p>
              <a:p>
                <a:pPr lvl="2"/>
                <a14:m>
                  <m:oMath xmlns:m="http://schemas.openxmlformats.org/officeDocument/2006/math">
                    <m:sSup>
                      <m:sSup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p>
                        <m:r>
                          <a:rPr lang="de-DE">
                            <a:latin typeface="Cambria Math" panose="02040503050406030204" pitchFamily="18" charset="0"/>
                          </a:rPr>
                          <m:t>†</m:t>
                        </m:r>
                      </m:sup>
                    </m:sSup>
                    <m:r>
                      <a:rPr lang="de-DE">
                        <a:latin typeface="Cambria Math" panose="02040503050406030204" pitchFamily="18" charset="0"/>
                      </a:rPr>
                      <m:t>:</m:t>
                    </m:r>
                    <m:r>
                      <a:rPr lang="de-DE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>
                        <a:latin typeface="Cambria Math" panose="02040503050406030204" pitchFamily="18" charset="0"/>
                      </a:rPr>
                      <m:t>𝐴</m:t>
                    </m:r>
                    <m:r>
                      <a:rPr lang="de-DE">
                        <a:latin typeface="Cambria Math" panose="02040503050406030204" pitchFamily="18" charset="0"/>
                      </a:rPr>
                      <m:t>→</m:t>
                    </m:r>
                    <m:r>
                      <a:rPr lang="de-DE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GB" dirty="0"/>
                  <a:t> (Bra)</a:t>
                </a:r>
              </a:p>
              <a:p>
                <a:pPr lvl="2"/>
                <a:r>
                  <a:rPr lang="en-GB" dirty="0"/>
                  <a:t>Deletes state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GB" dirty="0"/>
              </a:p>
              <a:p>
                <a:endParaRPr lang="en-GB" sz="2000" dirty="0">
                  <a:ea typeface="+mj-ea"/>
                  <a:cs typeface="+mj-cs"/>
                </a:endParaRPr>
              </a:p>
              <a:p>
                <a:pPr lvl="1"/>
                <a:endParaRPr lang="en-GB" dirty="0"/>
              </a:p>
              <a:p>
                <a:pPr marL="176213" lvl="2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64F6BB12-F9ED-43E2-AEB1-A68A4F8B973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xfrm>
                <a:off x="318009" y="1097007"/>
                <a:ext cx="5975022" cy="3808096"/>
              </a:xfrm>
              <a:blipFill>
                <a:blip r:embed="rId2"/>
                <a:stretch>
                  <a:fillRect l="-61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0C5AB14-9A31-7F1D-16D6-AA2B5092E6DE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95061" y="1192687"/>
            <a:ext cx="2073728" cy="3052341"/>
          </a:xfrm>
        </p:spPr>
      </p:pic>
    </p:spTree>
    <p:extLst>
      <p:ext uri="{BB962C8B-B14F-4D97-AF65-F5344CB8AC3E}">
        <p14:creationId xmlns:p14="http://schemas.microsoft.com/office/powerpoint/2010/main" val="17528781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91EFE79-002F-8185-93DB-A6A16F58A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Extension: Symmetric Monoidal Category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10C81A6-F8A8-7840-BCD7-4DA51D05CD0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15</a:t>
            </a:fld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64F6BB12-F9ED-43E2-AEB1-A68A4F8B9737}"/>
                  </a:ext>
                </a:extLst>
              </p:cNvPr>
              <p:cNvSpPr>
                <a:spLocks noGrp="1"/>
              </p:cNvSpPr>
              <p:nvPr>
                <p:ph sz="quarter" idx="12"/>
              </p:nvPr>
            </p:nvSpPr>
            <p:spPr>
              <a:xfrm>
                <a:off x="318009" y="1097007"/>
                <a:ext cx="5975022" cy="3808096"/>
              </a:xfrm>
            </p:spPr>
            <p:txBody>
              <a:bodyPr/>
              <a:lstStyle/>
              <a:p>
                <a:pPr lvl="1" eaLnBrk="1" hangingPunct="1">
                  <a:lnSpc>
                    <a:spcPct val="150000"/>
                  </a:lnSpc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sz="1800" dirty="0">
                    <a:ea typeface="+mj-ea"/>
                    <a:cs typeface="+mj-cs"/>
                  </a:rPr>
                  <a:t>Extend a Monoidal Category </a:t>
                </a:r>
                <a14:m>
                  <m:oMath xmlns:m="http://schemas.openxmlformats.org/officeDocument/2006/math">
                    <m:r>
                      <a:rPr lang="en-US" sz="1800"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𝒞</m:t>
                    </m:r>
                  </m:oMath>
                </a14:m>
                <a:r>
                  <a:rPr lang="en-US" sz="1800" dirty="0">
                    <a:ea typeface="+mj-ea"/>
                    <a:cs typeface="+mj-cs"/>
                  </a:rPr>
                  <a:t> with:</a:t>
                </a:r>
              </a:p>
              <a:p>
                <a:pPr lvl="2"/>
                <a:r>
                  <a:rPr lang="en-US" dirty="0"/>
                  <a:t>Special tensor product: Swap isomorphism</a:t>
                </a:r>
                <a:endParaRPr lang="de-DE" sz="1400" b="0" i="1" dirty="0">
                  <a:latin typeface="Cambria Math" panose="02040503050406030204" pitchFamily="18" charset="0"/>
                </a:endParaRPr>
              </a:p>
              <a:p>
                <a:pPr lvl="3"/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 :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⊗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⊗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dirty="0"/>
              </a:p>
              <a:p>
                <a:pPr lvl="3"/>
                <a:r>
                  <a:rPr lang="en-US" dirty="0"/>
                  <a:t>For all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𝑜𝑏𝑗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𝒞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Some other rules must hold:</a:t>
                </a:r>
              </a:p>
              <a:p>
                <a:pPr lvl="2"/>
                <a:r>
                  <a:rPr lang="en-US" dirty="0"/>
                  <a:t>“Push through” rule</a:t>
                </a:r>
              </a:p>
              <a:p>
                <a:pPr lvl="2"/>
                <a:r>
                  <a:rPr lang="en-US" dirty="0"/>
                  <a:t>“Double Swap = Identity” rule</a:t>
                </a:r>
              </a:p>
              <a:p>
                <a:pPr lvl="1"/>
                <a:endParaRPr lang="en-US" i="1" dirty="0"/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64F6BB12-F9ED-43E2-AEB1-A68A4F8B973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xfrm>
                <a:off x="318009" y="1097007"/>
                <a:ext cx="5975022" cy="3808096"/>
              </a:xfrm>
              <a:blipFill>
                <a:blip r:embed="rId2"/>
                <a:stretch>
                  <a:fillRect l="-61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BB211F8-86D4-2004-3ABF-90D894CD7670}"/>
                  </a:ext>
                </a:extLst>
              </p:cNvPr>
              <p:cNvSpPr txBox="1"/>
              <p:nvPr/>
            </p:nvSpPr>
            <p:spPr>
              <a:xfrm>
                <a:off x="6584881" y="1506857"/>
                <a:ext cx="179991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BB211F8-86D4-2004-3ABF-90D894CD76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4881" y="1506857"/>
                <a:ext cx="1799914" cy="3385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Graphic 9">
            <a:extLst>
              <a:ext uri="{FF2B5EF4-FFF2-40B4-BE49-F238E27FC236}">
                <a16:creationId xmlns:a16="http://schemas.microsoft.com/office/drawing/2014/main" id="{DEEBB37B-5FA6-7173-8920-D6B868E352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10038" y="2712192"/>
            <a:ext cx="1209765" cy="2099388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69B899B1-D8F6-6079-07E9-8CF592F451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377323" y="859177"/>
            <a:ext cx="2262489" cy="16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6573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91EFE79-002F-8185-93DB-A6A16F58A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Extension: Compact Monoidal Category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10C81A6-F8A8-7840-BCD7-4DA51D05CD0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16</a:t>
            </a:fld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64F6BB12-F9ED-43E2-AEB1-A68A4F8B9737}"/>
                  </a:ext>
                </a:extLst>
              </p:cNvPr>
              <p:cNvSpPr>
                <a:spLocks noGrp="1"/>
              </p:cNvSpPr>
              <p:nvPr>
                <p:ph sz="quarter" idx="12"/>
              </p:nvPr>
            </p:nvSpPr>
            <p:spPr>
              <a:xfrm>
                <a:off x="318009" y="1097007"/>
                <a:ext cx="5240237" cy="3757978"/>
              </a:xfrm>
            </p:spPr>
            <p:txBody>
              <a:bodyPr/>
              <a:lstStyle/>
              <a:p>
                <a:pPr lvl="1" eaLnBrk="1" hangingPunct="1">
                  <a:lnSpc>
                    <a:spcPct val="150000"/>
                  </a:lnSpc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sz="1800" dirty="0">
                    <a:ea typeface="+mj-ea"/>
                    <a:cs typeface="+mj-cs"/>
                  </a:rPr>
                  <a:t>If a monoidal category </a:t>
                </a:r>
                <a14:m>
                  <m:oMath xmlns:m="http://schemas.openxmlformats.org/officeDocument/2006/math">
                    <m:r>
                      <a:rPr lang="en-US" sz="1800"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𝒞</m:t>
                    </m:r>
                  </m:oMath>
                </a14:m>
                <a:r>
                  <a:rPr lang="en-US" sz="1800" dirty="0">
                    <a:ea typeface="+mj-ea"/>
                    <a:cs typeface="+mj-cs"/>
                  </a:rPr>
                  <a:t> has:</a:t>
                </a:r>
              </a:p>
              <a:p>
                <a:pPr lvl="2"/>
                <a:r>
                  <a:rPr lang="en-US" dirty="0"/>
                  <a:t>A dual object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 for every object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𝑜𝑏𝑗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Special morphisms:</a:t>
                </a:r>
              </a:p>
              <a:p>
                <a:pPr lvl="3"/>
                <a:r>
                  <a:rPr lang="en-US" i="1" dirty="0"/>
                  <a:t>Unit: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de-DE">
                        <a:latin typeface="Cambria Math" panose="02040503050406030204" pitchFamily="18" charset="0"/>
                      </a:rPr>
                      <m:t> :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𝐼</m:t>
                    </m:r>
                    <m:r>
                      <a:rPr lang="de-DE"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de-DE"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p>
                        <m:r>
                          <a:rPr lang="de-DE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de-DE" i="1">
                        <a:latin typeface="Cambria Math" panose="02040503050406030204" pitchFamily="18" charset="0"/>
                      </a:rPr>
                      <m:t>⊗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de-DE" dirty="0"/>
              </a:p>
              <a:p>
                <a:pPr lvl="3"/>
                <a:r>
                  <a:rPr lang="de-DE" sz="1200" i="1" dirty="0" err="1"/>
                  <a:t>Counit</a:t>
                </a:r>
                <a:r>
                  <a:rPr lang="de-DE" i="1" dirty="0"/>
                  <a:t>: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1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100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de-DE" sz="11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de-DE" sz="1100" b="0" i="0" smtClean="0">
                        <a:latin typeface="Cambria Math" panose="02040503050406030204" pitchFamily="18" charset="0"/>
                      </a:rPr>
                      <m:t> :</m:t>
                    </m:r>
                    <m:r>
                      <a:rPr lang="de-DE" sz="11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de-DE" sz="1100" b="0" i="1" smtClean="0">
                        <a:latin typeface="Cambria Math" panose="02040503050406030204" pitchFamily="18" charset="0"/>
                      </a:rPr>
                      <m:t>⊗</m:t>
                    </m:r>
                    <m:sSup>
                      <m:sSupPr>
                        <m:ctrlPr>
                          <a:rPr lang="de-DE" sz="11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1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de-DE" sz="11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de-DE" sz="1100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de-DE" sz="1100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en-US" i="1" dirty="0"/>
              </a:p>
              <a:p>
                <a:r>
                  <a:rPr lang="en-US" dirty="0"/>
                  <a:t>The combining rule must hold:</a:t>
                </a:r>
              </a:p>
              <a:p>
                <a:pPr lvl="2"/>
                <a:r>
                  <a:rPr lang="en-US" dirty="0"/>
                  <a:t>Meaning: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  <m:sub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⊗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∘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⊗</m:t>
                        </m:r>
                        <m:sSub>
                          <m:sSub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𝜂</m:t>
                            </m:r>
                          </m:e>
                          <m:sub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𝑖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dirty="0"/>
                  <a:t> for all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𝑜𝑏𝑗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𝒞</m:t>
                        </m:r>
                      </m:e>
                    </m:d>
                  </m:oMath>
                </a14:m>
                <a:endParaRPr lang="de-DE" b="0" dirty="0"/>
              </a:p>
              <a:p>
                <a:pPr lvl="2"/>
                <a:r>
                  <a:rPr lang="de-DE" dirty="0"/>
                  <a:t>„Push </a:t>
                </a:r>
                <a:r>
                  <a:rPr lang="de-DE" dirty="0" err="1"/>
                  <a:t>through</a:t>
                </a:r>
                <a:r>
                  <a:rPr lang="de-DE" dirty="0"/>
                  <a:t>“ </a:t>
                </a:r>
                <a:r>
                  <a:rPr lang="de-DE" dirty="0" err="1"/>
                  <a:t>rule</a:t>
                </a:r>
                <a:r>
                  <a:rPr lang="de-DE" dirty="0"/>
                  <a:t> also </a:t>
                </a:r>
                <a:r>
                  <a:rPr lang="de-DE" dirty="0" err="1"/>
                  <a:t>holds</a:t>
                </a:r>
                <a:endParaRPr lang="de-DE" b="0" dirty="0"/>
              </a:p>
              <a:p>
                <a:pPr lvl="1" eaLnBrk="1" hangingPunct="1">
                  <a:lnSpc>
                    <a:spcPct val="150000"/>
                  </a:lnSpc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sz="1800" dirty="0">
                    <a:ea typeface="+mj-ea"/>
                    <a:cs typeface="+mj-cs"/>
                  </a:rPr>
                  <a:t>Why do all this mathematical mess?</a:t>
                </a:r>
              </a:p>
              <a:p>
                <a:pPr lvl="2"/>
                <a:r>
                  <a:rPr lang="en-US" dirty="0"/>
                  <a:t>It can just be seen graphically!</a:t>
                </a:r>
              </a:p>
              <a:p>
                <a:pPr lvl="2"/>
                <a:r>
                  <a:rPr lang="en-US" dirty="0"/>
                  <a:t>Just follow the lines</a:t>
                </a:r>
              </a:p>
              <a:p>
                <a:pPr lvl="2"/>
                <a:r>
                  <a:rPr lang="en-US" dirty="0"/>
                  <a:t>“Only Topology Matters”</a:t>
                </a:r>
              </a:p>
              <a:p>
                <a:pPr lvl="2"/>
                <a:endParaRPr lang="en-US" dirty="0"/>
              </a:p>
              <a:p>
                <a:pPr marL="0" lvl="1" indent="0">
                  <a:buNone/>
                </a:pPr>
                <a:endParaRPr lang="en-US" i="1" dirty="0"/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64F6BB12-F9ED-43E2-AEB1-A68A4F8B973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xfrm>
                <a:off x="318009" y="1097007"/>
                <a:ext cx="5240237" cy="3757978"/>
              </a:xfrm>
              <a:blipFill>
                <a:blip r:embed="rId2"/>
                <a:stretch>
                  <a:fillRect l="-698" b="-227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46CD25C-8646-5174-D17C-AF756BBA6BA0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01630" y="1542838"/>
            <a:ext cx="3361667" cy="952772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77CB318-4EB9-E411-F920-1F0F41E70A88}"/>
                  </a:ext>
                </a:extLst>
              </p:cNvPr>
              <p:cNvSpPr txBox="1"/>
              <p:nvPr/>
            </p:nvSpPr>
            <p:spPr>
              <a:xfrm>
                <a:off x="6043288" y="875688"/>
                <a:ext cx="457200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i="1"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de-DE" sz="1400" i="1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de-DE" sz="1400">
                          <a:latin typeface="Cambria Math" panose="02040503050406030204" pitchFamily="18" charset="0"/>
                        </a:rPr>
                        <m:t> :</m:t>
                      </m:r>
                      <m:r>
                        <a:rPr lang="de-DE" sz="1400" i="1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de-DE" sz="1400">
                          <a:latin typeface="Cambria Math" panose="02040503050406030204" pitchFamily="18" charset="0"/>
                        </a:rPr>
                        <m:t>→</m:t>
                      </m:r>
                      <m:sSup>
                        <m:sSupPr>
                          <m:ctrlPr>
                            <a:rPr lang="de-DE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de-DE" sz="1400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p>
                          <m:r>
                            <a:rPr lang="de-DE" sz="140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de-DE" sz="1400" i="1">
                          <a:latin typeface="Cambria Math" panose="02040503050406030204" pitchFamily="18" charset="0"/>
                        </a:rPr>
                        <m:t>⊗</m:t>
                      </m:r>
                      <m:r>
                        <a:rPr lang="de-DE" sz="1400" i="1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77CB318-4EB9-E411-F920-1F0F41E70A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3288" y="875688"/>
                <a:ext cx="4572000" cy="307777"/>
              </a:xfrm>
              <a:prstGeom prst="rect">
                <a:avLst/>
              </a:prstGeom>
              <a:blipFill>
                <a:blip r:embed="rId5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5460AA4-2B02-A1C5-DAD1-A8D1CECD7B73}"/>
                  </a:ext>
                </a:extLst>
              </p:cNvPr>
              <p:cNvSpPr txBox="1"/>
              <p:nvPr/>
            </p:nvSpPr>
            <p:spPr>
              <a:xfrm>
                <a:off x="4215752" y="876048"/>
                <a:ext cx="2935924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3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de-DE" sz="1400" b="0" i="0" smtClean="0">
                          <a:latin typeface="Cambria Math" panose="02040503050406030204" pitchFamily="18" charset="0"/>
                        </a:rPr>
                        <m:t> :</m:t>
                      </m:r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⊗</m:t>
                      </m:r>
                      <m:sSup>
                        <m:sSupPr>
                          <m:ctrlPr>
                            <a:rPr lang="de-DE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 sz="1400" i="1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5460AA4-2B02-A1C5-DAD1-A8D1CECD7B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5752" y="876048"/>
                <a:ext cx="2935924" cy="307777"/>
              </a:xfrm>
              <a:prstGeom prst="rect">
                <a:avLst/>
              </a:prstGeom>
              <a:blipFill>
                <a:blip r:embed="rId6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FC18885-6F2C-113E-4D16-770123473658}"/>
                  </a:ext>
                </a:extLst>
              </p:cNvPr>
              <p:cNvSpPr txBox="1"/>
              <p:nvPr/>
            </p:nvSpPr>
            <p:spPr>
              <a:xfrm>
                <a:off x="4269147" y="1235061"/>
                <a:ext cx="530785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de-DE" sz="18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FC18885-6F2C-113E-4D16-7701234736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9147" y="1235061"/>
                <a:ext cx="5307858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60167CB-628A-F10C-7957-515F9847D508}"/>
                  </a:ext>
                </a:extLst>
              </p:cNvPr>
              <p:cNvSpPr txBox="1"/>
              <p:nvPr/>
            </p:nvSpPr>
            <p:spPr>
              <a:xfrm>
                <a:off x="3021430" y="1259965"/>
                <a:ext cx="530785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8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60167CB-628A-F10C-7957-515F9847D5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1430" y="1259965"/>
                <a:ext cx="5307858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8FDB9EB-C245-889F-74BE-152F59DE5D99}"/>
                  </a:ext>
                </a:extLst>
              </p:cNvPr>
              <p:cNvSpPr txBox="1"/>
              <p:nvPr/>
            </p:nvSpPr>
            <p:spPr>
              <a:xfrm>
                <a:off x="6143962" y="2210326"/>
                <a:ext cx="530785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8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8FDB9EB-C245-889F-74BE-152F59DE5D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3962" y="2210326"/>
                <a:ext cx="5307858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3C4369D-D157-4569-2C92-8370D8E06FD1}"/>
                  </a:ext>
                </a:extLst>
              </p:cNvPr>
              <p:cNvSpPr txBox="1"/>
              <p:nvPr/>
            </p:nvSpPr>
            <p:spPr>
              <a:xfrm>
                <a:off x="4999999" y="2202418"/>
                <a:ext cx="530785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de-DE" sz="18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3C4369D-D157-4569-2C92-8370D8E06F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9999" y="2202418"/>
                <a:ext cx="5307858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" name="Graphic 24">
            <a:extLst>
              <a:ext uri="{FF2B5EF4-FFF2-40B4-BE49-F238E27FC236}">
                <a16:creationId xmlns:a16="http://schemas.microsoft.com/office/drawing/2014/main" id="{D2A31AA3-E677-E9F2-3481-48BE78C6421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867096" y="2988057"/>
            <a:ext cx="2830734" cy="160837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1D63FD4-BE34-04AA-FC7B-690F550FC9CC}"/>
                  </a:ext>
                </a:extLst>
              </p:cNvPr>
              <p:cNvSpPr txBox="1"/>
              <p:nvPr/>
            </p:nvSpPr>
            <p:spPr>
              <a:xfrm>
                <a:off x="4861707" y="2939611"/>
                <a:ext cx="236316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8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1D63FD4-BE34-04AA-FC7B-690F550FC9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1707" y="2939611"/>
                <a:ext cx="2363162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5C4C210-0276-93BE-4E83-832183360257}"/>
                  </a:ext>
                </a:extLst>
              </p:cNvPr>
              <p:cNvSpPr txBox="1"/>
              <p:nvPr/>
            </p:nvSpPr>
            <p:spPr>
              <a:xfrm>
                <a:off x="4937631" y="4221538"/>
                <a:ext cx="572668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8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5C4C210-0276-93BE-4E83-8321833602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7631" y="4221538"/>
                <a:ext cx="5726680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0CEE7D3-14D0-D7DA-A192-DBBFC4E3FD72}"/>
                  </a:ext>
                </a:extLst>
              </p:cNvPr>
              <p:cNvSpPr txBox="1"/>
              <p:nvPr/>
            </p:nvSpPr>
            <p:spPr>
              <a:xfrm>
                <a:off x="5297975" y="3581312"/>
                <a:ext cx="572668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8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0CEE7D3-14D0-D7DA-A192-DBBFC4E3FD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7975" y="3581312"/>
                <a:ext cx="5726680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5F72D19-5E0F-8B65-D00F-7AFAB7C164D3}"/>
                  </a:ext>
                </a:extLst>
              </p:cNvPr>
              <p:cNvSpPr txBox="1"/>
              <p:nvPr/>
            </p:nvSpPr>
            <p:spPr>
              <a:xfrm>
                <a:off x="5725140" y="2911917"/>
                <a:ext cx="572668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8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5F72D19-5E0F-8B65-D00F-7AFAB7C164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5140" y="2911917"/>
                <a:ext cx="5726680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C5DD3A0-547F-5142-BC20-F74692FF7555}"/>
                  </a:ext>
                </a:extLst>
              </p:cNvPr>
              <p:cNvSpPr txBox="1"/>
              <p:nvPr/>
            </p:nvSpPr>
            <p:spPr>
              <a:xfrm>
                <a:off x="5701779" y="4166150"/>
                <a:ext cx="572668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8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C5DD3A0-547F-5142-BC20-F74692FF75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1779" y="4166150"/>
                <a:ext cx="5726680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098142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A7F48-4EFD-6B45-E308-9ECEBF4EED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 Network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7A5CDD-70AA-E7FE-20FC-56DC7DDE473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17</a:t>
            </a:fld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E15228F5-B628-B744-EF5D-6544FFED6A88}"/>
                  </a:ext>
                </a:extLst>
              </p:cNvPr>
              <p:cNvSpPr>
                <a:spLocks noGrp="1"/>
              </p:cNvSpPr>
              <p:nvPr>
                <p:ph sz="quarter" idx="12"/>
              </p:nvPr>
            </p:nvSpPr>
            <p:spPr/>
            <p:txBody>
              <a:bodyPr/>
              <a:lstStyle/>
              <a:p>
                <a:pPr lvl="1" eaLnBrk="1" hangingPunct="1">
                  <a:lnSpc>
                    <a:spcPct val="150000"/>
                  </a:lnSpc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sz="1800" dirty="0">
                    <a:ea typeface="+mj-ea"/>
                    <a:cs typeface="+mj-cs"/>
                  </a:rPr>
                  <a:t>Concrete Category: </a:t>
                </a:r>
                <a:r>
                  <a:rPr lang="en-US" sz="1800" b="1" dirty="0" err="1">
                    <a:ea typeface="+mj-ea"/>
                    <a:cs typeface="+mj-cs"/>
                  </a:rPr>
                  <a:t>FDHilb</a:t>
                </a:r>
                <a:endParaRPr lang="en-US" sz="1800" b="1" dirty="0">
                  <a:ea typeface="+mj-ea"/>
                  <a:cs typeface="+mj-cs"/>
                </a:endParaRPr>
              </a:p>
              <a:p>
                <a:pPr lvl="2"/>
                <a:r>
                  <a:rPr lang="en-US" dirty="0"/>
                  <a:t>Objects: Hilbert Spaces / (Vector Spaces)</a:t>
                </a:r>
              </a:p>
              <a:p>
                <a:pPr lvl="3"/>
                <a:r>
                  <a:rPr lang="de-DE" dirty="0"/>
                  <a:t>Concrete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ℂ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ℂ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  </a:t>
                </a:r>
              </a:p>
              <a:p>
                <a:pPr lvl="2"/>
                <a:r>
                  <a:rPr lang="en-US" dirty="0"/>
                  <a:t>Morphisms: Linear Maps</a:t>
                </a:r>
              </a:p>
              <a:p>
                <a:pPr lvl="3"/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ℂ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sz="1050" dirty="0"/>
              </a:p>
              <a:p>
                <a:pPr lvl="2"/>
                <a:r>
                  <a:rPr lang="en-US" dirty="0"/>
                  <a:t>Tensor Product: Kronecker Product</a:t>
                </a:r>
              </a:p>
              <a:p>
                <a:pPr lvl="2"/>
                <a:r>
                  <a:rPr lang="en-US" dirty="0"/>
                  <a:t>Composition: Matrix Product</a:t>
                </a:r>
              </a:p>
              <a:p>
                <a:r>
                  <a:rPr lang="en-GB" dirty="0"/>
                  <a:t>Skeleton of Entanglement Circuit</a:t>
                </a:r>
              </a:p>
              <a:p>
                <a:pPr marL="519113" lvl="2" indent="-250825">
                  <a:buFont typeface="+mj-lt"/>
                  <a:buAutoNum type="arabicPeriod"/>
                </a:pPr>
                <a:r>
                  <a:rPr lang="en-GB" dirty="0"/>
                  <a:t>Create two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r>
                  <a:rPr lang="en-GB" dirty="0"/>
                  <a:t> States</a:t>
                </a:r>
              </a:p>
              <a:p>
                <a:pPr marL="519113" lvl="2" indent="-250825">
                  <a:buFont typeface="+mj-lt"/>
                  <a:buAutoNum type="arabicPeriod"/>
                </a:pPr>
                <a:r>
                  <a:rPr lang="en-GB" dirty="0"/>
                  <a:t>Apply Hadamard</a:t>
                </a:r>
              </a:p>
              <a:p>
                <a:pPr marL="519113" lvl="2" indent="-250825">
                  <a:buFont typeface="+mj-lt"/>
                  <a:buAutoNum type="arabicPeriod"/>
                </a:pPr>
                <a:r>
                  <a:rPr lang="en-GB" dirty="0"/>
                  <a:t>Apply CNOT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E15228F5-B628-B744-EF5D-6544FFED6A8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blipFill>
                <a:blip r:embed="rId2"/>
                <a:stretch>
                  <a:fillRect l="-69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4F93238-1A8B-845B-A4FF-96FF192E6497}"/>
                  </a:ext>
                </a:extLst>
              </p:cNvPr>
              <p:cNvSpPr txBox="1"/>
              <p:nvPr/>
            </p:nvSpPr>
            <p:spPr>
              <a:xfrm>
                <a:off x="5101917" y="1153819"/>
                <a:ext cx="1047723" cy="2807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14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de-DE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 :</m:t>
                      </m:r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 →</m:t>
                      </m:r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GB" sz="1600" dirty="0" err="1">
                  <a:latin typeface="+mn-lt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4F93238-1A8B-845B-A4FF-96FF192E64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1917" y="1153819"/>
                <a:ext cx="1047723" cy="280718"/>
              </a:xfrm>
              <a:prstGeom prst="rect">
                <a:avLst/>
              </a:prstGeom>
              <a:blipFill>
                <a:blip r:embed="rId3"/>
                <a:stretch>
                  <a:fillRect r="-4070" b="-195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3CCEC5BE-E8E0-A0B2-C432-D4B42ED227EB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67662" y="1034752"/>
            <a:ext cx="1462700" cy="3846359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E598FDD-68B0-8A41-9E29-2E151F8DF5F4}"/>
                  </a:ext>
                </a:extLst>
              </p:cNvPr>
              <p:cNvSpPr txBox="1"/>
              <p:nvPr/>
            </p:nvSpPr>
            <p:spPr>
              <a:xfrm>
                <a:off x="4417448" y="3204515"/>
                <a:ext cx="1950214" cy="2455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14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𝐶𝑁𝑂𝑇</m:t>
                      </m:r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 :</m:t>
                      </m:r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⊗</m:t>
                      </m:r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⊗</m:t>
                      </m:r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GB" sz="1400" dirty="0" err="1">
                  <a:latin typeface="+mn-lt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E598FDD-68B0-8A41-9E29-2E151F8DF5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7448" y="3204515"/>
                <a:ext cx="1950214" cy="245580"/>
              </a:xfrm>
              <a:prstGeom prst="rect">
                <a:avLst/>
              </a:prstGeom>
              <a:blipFill>
                <a:blip r:embed="rId6"/>
                <a:stretch>
                  <a:fillRect l="-1250" r="-2188" b="-225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4DFD224-E358-AF6A-C016-C54B81AD88C7}"/>
                  </a:ext>
                </a:extLst>
              </p:cNvPr>
              <p:cNvSpPr txBox="1"/>
              <p:nvPr/>
            </p:nvSpPr>
            <p:spPr>
              <a:xfrm>
                <a:off x="7899284" y="2291032"/>
                <a:ext cx="1010725" cy="2807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14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 :</m:t>
                      </m:r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 →</m:t>
                      </m:r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GB" sz="1600" dirty="0" err="1">
                  <a:latin typeface="+mn-lt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4DFD224-E358-AF6A-C016-C54B81AD88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9284" y="2291032"/>
                <a:ext cx="1010725" cy="280718"/>
              </a:xfrm>
              <a:prstGeom prst="rect">
                <a:avLst/>
              </a:prstGeom>
              <a:blipFill>
                <a:blip r:embed="rId7"/>
                <a:stretch>
                  <a:fillRect l="-4217" r="-4217" b="-1739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415349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BED7C-18D4-6C1A-AB39-FECF6057CE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ZX-Notation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71C8F5-529C-BD55-D577-92BA66D99B1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18</a:t>
            </a:fld>
            <a:endParaRPr lang="de-DE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1F5769-1DE2-3203-6D82-84748346DB15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318008" y="1097007"/>
            <a:ext cx="5601707" cy="3510916"/>
          </a:xfrm>
        </p:spPr>
        <p:txBody>
          <a:bodyPr/>
          <a:lstStyle/>
          <a:p>
            <a:pPr lvl="1" eaLnBrk="1" hangingPunct="1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ea typeface="+mj-ea"/>
                <a:cs typeface="+mj-cs"/>
              </a:rPr>
              <a:t>Main idea of ZX-Calculus </a:t>
            </a:r>
          </a:p>
          <a:p>
            <a:pPr lvl="2"/>
            <a:r>
              <a:rPr lang="en-US" dirty="0"/>
              <a:t>Represent quantum circuits visually as a network of morphisms</a:t>
            </a:r>
          </a:p>
          <a:p>
            <a:pPr lvl="2"/>
            <a:r>
              <a:rPr lang="en-US" dirty="0"/>
              <a:t>Apply simplifications on the network</a:t>
            </a:r>
          </a:p>
          <a:p>
            <a:pPr lvl="2"/>
            <a:r>
              <a:rPr lang="en-US" dirty="0"/>
              <a:t>“Only topology Matters”</a:t>
            </a:r>
          </a:p>
          <a:p>
            <a:pPr lvl="3"/>
            <a:r>
              <a:rPr lang="en-US" dirty="0"/>
              <a:t>If it looks like the same graph, it’s the same thing</a:t>
            </a:r>
          </a:p>
          <a:p>
            <a:pPr lvl="3"/>
            <a:r>
              <a:rPr lang="en-US" dirty="0"/>
              <a:t>Guaranteed by the rules of the underlying Category</a:t>
            </a:r>
            <a:endParaRPr lang="en-US" sz="1050" dirty="0"/>
          </a:p>
          <a:p>
            <a:pPr lvl="1" eaLnBrk="1" hangingPunct="1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ea typeface="+mj-ea"/>
                <a:cs typeface="+mj-cs"/>
              </a:rPr>
              <a:t>The circuit consists of the </a:t>
            </a:r>
            <a:r>
              <a:rPr lang="en-US" sz="1800" i="1" dirty="0">
                <a:ea typeface="+mj-ea"/>
                <a:cs typeface="+mj-cs"/>
              </a:rPr>
              <a:t>atoms</a:t>
            </a:r>
            <a:r>
              <a:rPr lang="en-US" sz="1800" dirty="0">
                <a:ea typeface="+mj-ea"/>
                <a:cs typeface="+mj-cs"/>
              </a:rPr>
              <a:t> of logic gates</a:t>
            </a:r>
          </a:p>
          <a:p>
            <a:pPr lvl="2"/>
            <a:r>
              <a:rPr lang="en-US" dirty="0"/>
              <a:t>We represent these atoms using spiders</a:t>
            </a:r>
            <a:endParaRPr lang="en-GB" dirty="0"/>
          </a:p>
          <a:p>
            <a:pPr lvl="2"/>
            <a:r>
              <a:rPr lang="en-GB" dirty="0"/>
              <a:t>Spiders represent the morphisms from before</a:t>
            </a:r>
            <a:endParaRPr lang="en-US" dirty="0"/>
          </a:p>
        </p:txBody>
      </p:sp>
      <p:pic>
        <p:nvPicPr>
          <p:cNvPr id="7" name="Grafik 3">
            <a:extLst>
              <a:ext uri="{FF2B5EF4-FFF2-40B4-BE49-F238E27FC236}">
                <a16:creationId xmlns:a16="http://schemas.microsoft.com/office/drawing/2014/main" id="{15544C7A-9BD6-A578-324D-20B111E3948F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138" r="7544"/>
          <a:stretch/>
        </p:blipFill>
        <p:spPr>
          <a:xfrm>
            <a:off x="5604682" y="898655"/>
            <a:ext cx="3454409" cy="1673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8506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2489F4-5617-A4CD-FFCD-149263B0B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Spiders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EB95440-E117-000F-0336-7845E19974B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19</a:t>
            </a:fld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DFDACFFD-AFCB-0DC6-E687-DDF5F42AB18B}"/>
                  </a:ext>
                </a:extLst>
              </p:cNvPr>
              <p:cNvSpPr>
                <a:spLocks noGrp="1"/>
              </p:cNvSpPr>
              <p:nvPr>
                <p:ph sz="quarter" idx="12"/>
              </p:nvPr>
            </p:nvSpPr>
            <p:spPr/>
            <p:txBody>
              <a:bodyPr/>
              <a:lstStyle/>
              <a:p>
                <a:r>
                  <a:rPr lang="en-GB" dirty="0"/>
                  <a:t>Spiders are the nodes in the graph</a:t>
                </a:r>
              </a:p>
              <a:p>
                <a:pPr lvl="2"/>
                <a:r>
                  <a:rPr lang="en-GB" dirty="0"/>
                  <a:t>Arbitrary number of inputs/outputs</a:t>
                </a:r>
              </a:p>
              <a:p>
                <a:pPr lvl="2"/>
                <a:r>
                  <a:rPr lang="en-GB" dirty="0"/>
                  <a:t>Represent linear maps</a:t>
                </a:r>
              </a:p>
              <a:p>
                <a:r>
                  <a:rPr lang="en-GB" dirty="0"/>
                  <a:t>Spider variations:</a:t>
                </a:r>
              </a:p>
              <a:p>
                <a:pPr lvl="2"/>
                <a:r>
                  <a:rPr lang="en-GB" dirty="0"/>
                  <a:t>Green </a:t>
                </a:r>
              </a:p>
              <a:p>
                <a:pPr lvl="3"/>
                <a:r>
                  <a:rPr lang="en-GB" dirty="0"/>
                  <a:t>Defined using </a:t>
                </a:r>
                <a:r>
                  <a:rPr lang="en-GB" dirty="0" err="1"/>
                  <a:t>eigenbasis</a:t>
                </a:r>
                <a:r>
                  <a:rPr lang="en-GB" dirty="0"/>
                  <a:t> of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GB" dirty="0"/>
                  <a:t> matrix</a:t>
                </a:r>
              </a:p>
              <a:p>
                <a:pPr lvl="2"/>
                <a:r>
                  <a:rPr lang="en-GB" dirty="0"/>
                  <a:t>Red</a:t>
                </a:r>
              </a:p>
              <a:p>
                <a:pPr lvl="3"/>
                <a:r>
                  <a:rPr lang="en-GB" dirty="0"/>
                  <a:t>Defined using </a:t>
                </a:r>
                <a:r>
                  <a:rPr lang="en-GB" dirty="0" err="1"/>
                  <a:t>eigenbasis</a:t>
                </a:r>
                <a:r>
                  <a:rPr lang="en-GB" dirty="0"/>
                  <a:t> of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GB" dirty="0"/>
                  <a:t> matrix</a:t>
                </a:r>
              </a:p>
              <a:p>
                <a:pPr lvl="2"/>
                <a:r>
                  <a:rPr lang="en-GB" dirty="0"/>
                  <a:t>Can have a phase angle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endParaRPr lang="en-GB" sz="1600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DFDACFFD-AFCB-0DC6-E687-DDF5F42AB18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blipFill>
                <a:blip r:embed="rId2"/>
                <a:stretch>
                  <a:fillRect l="-6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4">
            <a:extLst>
              <a:ext uri="{FF2B5EF4-FFF2-40B4-BE49-F238E27FC236}">
                <a16:creationId xmlns:a16="http://schemas.microsoft.com/office/drawing/2014/main" id="{E6B1BE2D-E595-5994-3982-6A96DC9174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893" b="35035"/>
          <a:stretch/>
        </p:blipFill>
        <p:spPr bwMode="auto">
          <a:xfrm>
            <a:off x="6270017" y="2691428"/>
            <a:ext cx="2269355" cy="1863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0C1109F-31F9-197C-75E3-473170A151B0}"/>
              </a:ext>
            </a:extLst>
          </p:cNvPr>
          <p:cNvPicPr>
            <a:picLocks noGrp="1" noChangeAspect="1" noChangeArrowheads="1"/>
          </p:cNvPicPr>
          <p:nvPr>
            <p:ph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7" t="-147" r="63490" b="33859"/>
          <a:stretch/>
        </p:blipFill>
        <p:spPr bwMode="auto">
          <a:xfrm>
            <a:off x="6374789" y="662139"/>
            <a:ext cx="2059809" cy="1934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32839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D5EFD9-911C-ACEF-7032-6E0787895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ZX-Calculus?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75323E2-AD87-179C-7F82-900F6FECBA0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</a:t>
            </a:fld>
            <a:endParaRPr lang="de-DE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5885D0-D021-E9A7-D6B3-AA4A84F67B46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A graphical language extending circuit diagrams</a:t>
            </a:r>
          </a:p>
          <a:p>
            <a:pPr lvl="2"/>
            <a:r>
              <a:rPr lang="en-US" dirty="0"/>
              <a:t>Allows breaking up logic gates into smaller </a:t>
            </a:r>
            <a:r>
              <a:rPr lang="en-US" i="1" dirty="0"/>
              <a:t>atoms</a:t>
            </a:r>
          </a:p>
          <a:p>
            <a:pPr lvl="2"/>
            <a:r>
              <a:rPr lang="en-US" dirty="0"/>
              <a:t>The resulting graph is a </a:t>
            </a:r>
            <a:r>
              <a:rPr lang="en-US" i="1" dirty="0"/>
              <a:t>low-level</a:t>
            </a:r>
            <a:r>
              <a:rPr lang="en-US" dirty="0"/>
              <a:t> representation of the circuit</a:t>
            </a:r>
          </a:p>
          <a:p>
            <a:r>
              <a:rPr lang="en-US" dirty="0"/>
              <a:t>Using transformations on those atoms, we can visually deduce:</a:t>
            </a:r>
          </a:p>
          <a:p>
            <a:pPr lvl="2"/>
            <a:r>
              <a:rPr lang="en-US" dirty="0"/>
              <a:t>Properties of circuits</a:t>
            </a:r>
          </a:p>
          <a:p>
            <a:pPr lvl="2"/>
            <a:r>
              <a:rPr lang="en-US" dirty="0"/>
              <a:t>Entangled states</a:t>
            </a:r>
          </a:p>
          <a:p>
            <a:pPr lvl="2"/>
            <a:r>
              <a:rPr lang="en-US" dirty="0"/>
              <a:t>How quantum protocols work</a:t>
            </a:r>
          </a:p>
          <a:p>
            <a:pPr marL="0" indent="0">
              <a:buNone/>
            </a:pPr>
            <a:endParaRPr lang="en-U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898804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2489F4-5617-A4CD-FFCD-149263B0B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Spiders as linear maps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EB95440-E117-000F-0336-7845E19974B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20</a:t>
            </a:fld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DFDACFFD-AFCB-0DC6-E687-DDF5F42AB18B}"/>
                  </a:ext>
                </a:extLst>
              </p:cNvPr>
              <p:cNvSpPr>
                <a:spLocks noGrp="1"/>
              </p:cNvSpPr>
              <p:nvPr>
                <p:ph sz="quarter" idx="12"/>
              </p:nvPr>
            </p:nvSpPr>
            <p:spPr>
              <a:xfrm>
                <a:off x="318010" y="1097007"/>
                <a:ext cx="5498228" cy="3510916"/>
              </a:xfrm>
            </p:spPr>
            <p:txBody>
              <a:bodyPr/>
              <a:lstStyle/>
              <a:p>
                <a:r>
                  <a:rPr lang="en-US" sz="1800" dirty="0"/>
                  <a:t>Each spider is a linear map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𝐺𝑟𝑒𝑒𝑛𝑆𝑝𝑖𝑑𝑒𝑟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limLow>
                      <m:limLow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groupChr>
                          <m:groupChrPr>
                            <m:chr m:val="⏟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0…0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⟩</m:t>
                            </m:r>
                          </m:e>
                        </m:groupChr>
                      </m:e>
                      <m:lim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𝑚</m:t>
                        </m:r>
                      </m:lim>
                    </m:limLow>
                    <m:limLow>
                      <m:limLow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groupChr>
                          <m:groupChrPr>
                            <m:chr m:val="⏟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⟨</m:t>
                            </m:r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0…0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</m:groupChr>
                      </m:e>
                      <m:li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lim>
                    </m:limLow>
                    <m:r>
                      <a:rPr lang="en-US" b="0" i="1" smtClean="0">
                        <a:latin typeface="Cambria Math" panose="02040503050406030204" pitchFamily="18" charset="0"/>
                      </a:rPr>
                      <m:t> +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sup>
                    </m:sSup>
                    <m:limLow>
                      <m:limLow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groupChr>
                          <m:groupChrPr>
                            <m:chr m:val="⏟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…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⟩</m:t>
                            </m:r>
                          </m:e>
                        </m:groupChr>
                      </m:e>
                      <m:lim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𝑚</m:t>
                        </m:r>
                      </m:lim>
                    </m:limLow>
                    <m:limLow>
                      <m:limLow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groupChr>
                          <m:groupChrPr>
                            <m:chr m:val="⏟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⟨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…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</m:groupChr>
                      </m:e>
                      <m:lim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𝑛</m:t>
                        </m:r>
                      </m:lim>
                    </m:limLow>
                  </m:oMath>
                </a14:m>
                <a:endParaRPr lang="en-GB" sz="1000" dirty="0"/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𝑅𝑒𝑑𝑆𝑝𝑖𝑑𝑒𝑟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   =</m:t>
                    </m:r>
                    <m:limLow>
                      <m:limLow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groupChr>
                          <m:groupChrPr>
                            <m:chr m:val="⏟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|+</m:t>
                            </m:r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…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+⟩</m:t>
                            </m:r>
                          </m:e>
                        </m:groupChr>
                      </m:e>
                      <m:lim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𝑚</m:t>
                        </m:r>
                      </m:lim>
                    </m:limLow>
                    <m:limLow>
                      <m:limLow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groupChr>
                          <m:groupChrPr>
                            <m:chr m:val="⏟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⟨+</m:t>
                            </m:r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…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+|</m:t>
                            </m:r>
                          </m:e>
                        </m:groupChr>
                      </m:e>
                      <m:li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lim>
                    </m:limLow>
                    <m:r>
                      <a:rPr lang="en-US" b="0" i="1" smtClean="0">
                        <a:latin typeface="Cambria Math" panose="02040503050406030204" pitchFamily="18" charset="0"/>
                      </a:rPr>
                      <m:t> +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sup>
                    </m:sSup>
                    <m:limLow>
                      <m:limLow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groupChr>
                          <m:groupChrPr>
                            <m:chr m:val="⏟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…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⟩</m:t>
                            </m:r>
                          </m:e>
                        </m:groupChr>
                      </m:e>
                      <m:lim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𝑚</m:t>
                        </m:r>
                      </m:lim>
                    </m:limLow>
                    <m:limLow>
                      <m:limLow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groupChr>
                          <m:groupChrPr>
                            <m:chr m:val="⏟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⟨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…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</m:groupChr>
                      </m:e>
                      <m:lim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𝑛</m:t>
                        </m:r>
                      </m:lim>
                    </m:limLow>
                  </m:oMath>
                </a14:m>
                <a:endParaRPr lang="en-US" sz="1000" dirty="0"/>
              </a:p>
              <a:p>
                <a:r>
                  <a:rPr lang="en-US" sz="1800" dirty="0"/>
                  <a:t>Example Spider: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𝐺𝑟𝑒𝑒𝑛𝑆𝑝𝑖𝑑𝑒𝑟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b="0" i="0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de-DE" b="0" i="0" smtClean="0">
                                <a:latin typeface="Cambria Math" panose="02040503050406030204" pitchFamily="18" charset="0"/>
                              </a:rPr>
                              <m:t> 3</m:t>
                            </m:r>
                          </m:e>
                        </m:d>
                      </m:e>
                      <m:sub>
                        <m:r>
                          <a:rPr lang="de-DE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</m:sSub>
                  </m:oMath>
                </a14:m>
                <a:r>
                  <a:rPr lang="en-US" dirty="0"/>
                  <a:t> represents a</a:t>
                </a:r>
                <a:r>
                  <a:rPr lang="en-US" sz="12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dirty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dirty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dirty="0">
                        <a:latin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dirty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dirty="0"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  <m:r>
                      <a:rPr lang="en-US" dirty="0">
                        <a:latin typeface="Cambria Math" panose="02040503050406030204" pitchFamily="18" charset="0"/>
                      </a:rPr>
                      <m:t>=8×32</m:t>
                    </m:r>
                  </m:oMath>
                </a14:m>
                <a:r>
                  <a:rPr lang="en-US" dirty="0"/>
                  <a:t> matrix</a:t>
                </a:r>
                <a:endParaRPr lang="en-US" sz="1200" dirty="0"/>
              </a:p>
              <a:p>
                <a:pPr lvl="3"/>
                <a:r>
                  <a:rPr lang="en-US" dirty="0"/>
                  <a:t>Not unitary</a:t>
                </a:r>
              </a:p>
              <a:p>
                <a:pPr lvl="3"/>
                <a:r>
                  <a:rPr lang="en-US" dirty="0"/>
                  <a:t>Not even square</a:t>
                </a:r>
              </a:p>
              <a:p>
                <a:pPr lvl="2"/>
                <a:r>
                  <a:rPr lang="en-US" dirty="0"/>
                  <a:t>Spiders extend circuits into non-dimensional matrices</a:t>
                </a:r>
              </a:p>
              <a:p>
                <a:pPr lvl="2"/>
                <a:endParaRPr lang="en-US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DFDACFFD-AFCB-0DC6-E687-DDF5F42AB18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xfrm>
                <a:off x="318010" y="1097007"/>
                <a:ext cx="5498228" cy="3510916"/>
              </a:xfrm>
              <a:blipFill>
                <a:blip r:embed="rId2"/>
                <a:stretch>
                  <a:fillRect l="-6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76DE23A-3DC7-717A-9486-2B07EAE10373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>
          <a:xfrm>
            <a:off x="5430987" y="712730"/>
            <a:ext cx="3575556" cy="114318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007BFF7-F00D-3C1C-0B13-34F9EDA6FB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5126" y="2655617"/>
            <a:ext cx="2707277" cy="1330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1801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2489F4-5617-A4CD-FFCD-149263B0B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Spiders for Basis States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EB95440-E117-000F-0336-7845E19974B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21</a:t>
            </a:fld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DFDACFFD-AFCB-0DC6-E687-DDF5F42AB18B}"/>
                  </a:ext>
                </a:extLst>
              </p:cNvPr>
              <p:cNvSpPr>
                <a:spLocks noGrp="1"/>
              </p:cNvSpPr>
              <p:nvPr>
                <p:ph sz="quarter" idx="12"/>
              </p:nvPr>
            </p:nvSpPr>
            <p:spPr>
              <a:xfrm>
                <a:off x="318009" y="1022649"/>
                <a:ext cx="6585710" cy="4035942"/>
              </a:xfrm>
            </p:spPr>
            <p:txBody>
              <a:bodyPr/>
              <a:lstStyle/>
              <a:p>
                <a:r>
                  <a:rPr lang="en-GB" dirty="0"/>
                  <a:t>Spiders can represent States </a:t>
                </a:r>
                <a:r>
                  <a:rPr lang="en-GB" b="1" dirty="0"/>
                  <a:t>and</a:t>
                </a:r>
                <a:r>
                  <a:rPr lang="en-GB" dirty="0"/>
                  <a:t> Gates</a:t>
                </a:r>
              </a:p>
              <a:p>
                <a:pPr lvl="2"/>
                <a:r>
                  <a:rPr lang="en-GB" dirty="0"/>
                  <a:t>Global scalars are omitted</a:t>
                </a:r>
                <a:endParaRPr lang="en-US" dirty="0"/>
              </a:p>
              <a:p>
                <a:r>
                  <a:rPr lang="en-US" sz="1400" b="1" dirty="0"/>
                  <a:t>X-Basis: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𝐺𝑟𝑒𝑒𝑛𝑆𝑝𝑖𝑑𝑒𝑟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</m:d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limLow>
                      <m:limLow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groupChr>
                          <m:groupChrPr>
                            <m:chr m:val="⏟"/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1400" i="1" smtClean="0">
                                <a:latin typeface="Cambria Math" panose="02040503050406030204" pitchFamily="18" charset="0"/>
                              </a:rPr>
                              <m:t>0…0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⟩</m:t>
                            </m:r>
                          </m:e>
                        </m:groupChr>
                      </m:e>
                      <m:lim>
                        <m:r>
                          <a:rPr lang="en-US" sz="1400" i="1" smtClean="0">
                            <a:latin typeface="Cambria Math" panose="02040503050406030204" pitchFamily="18" charset="0"/>
                          </a:rPr>
                          <m:t>𝑚</m:t>
                        </m:r>
                      </m:lim>
                    </m:limLow>
                    <m:limLow>
                      <m:limLow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groupChr>
                          <m:groupChrPr>
                            <m:chr m:val="⏟"/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⟨</m:t>
                            </m:r>
                            <m:r>
                              <a:rPr lang="en-US" sz="1400" i="1" smtClean="0">
                                <a:latin typeface="Cambria Math" panose="02040503050406030204" pitchFamily="18" charset="0"/>
                              </a:rPr>
                              <m:t>0…0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</m:groupChr>
                      </m:e>
                      <m:lim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lim>
                    </m:limLow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+</m:t>
                    </m:r>
                    <m:sSup>
                      <m:sSup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sup>
                    </m:sSup>
                    <m:limLow>
                      <m:limLow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groupChr>
                          <m:groupChrPr>
                            <m:chr m:val="⏟"/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a:rPr lang="en-US" sz="140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1400" i="1" smtClean="0">
                                <a:latin typeface="Cambria Math" panose="02040503050406030204" pitchFamily="18" charset="0"/>
                              </a:rPr>
                              <m:t>…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1400" i="1" smtClean="0">
                                <a:latin typeface="Cambria Math" panose="02040503050406030204" pitchFamily="18" charset="0"/>
                              </a:rPr>
                              <m:t>⟩</m:t>
                            </m:r>
                          </m:e>
                        </m:groupChr>
                      </m:e>
                      <m:lim>
                        <m:r>
                          <a:rPr lang="en-US" sz="1400" i="1" smtClean="0">
                            <a:latin typeface="Cambria Math" panose="02040503050406030204" pitchFamily="18" charset="0"/>
                          </a:rPr>
                          <m:t>𝑚</m:t>
                        </m:r>
                      </m:lim>
                    </m:limLow>
                    <m:limLow>
                      <m:limLow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groupChr>
                          <m:groupChrPr>
                            <m:chr m:val="⏟"/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a:rPr lang="en-US" sz="1400" i="1" smtClean="0">
                                <a:latin typeface="Cambria Math" panose="02040503050406030204" pitchFamily="18" charset="0"/>
                              </a:rPr>
                              <m:t>⟨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1400" i="1" smtClean="0">
                                <a:latin typeface="Cambria Math" panose="02040503050406030204" pitchFamily="18" charset="0"/>
                              </a:rPr>
                              <m:t>…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140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</m:groupChr>
                      </m:e>
                      <m:lim>
                        <m:r>
                          <a:rPr lang="en-US" sz="1400" i="1" smtClean="0">
                            <a:latin typeface="Cambria Math" panose="02040503050406030204" pitchFamily="18" charset="0"/>
                          </a:rPr>
                          <m:t>𝑛</m:t>
                        </m:r>
                      </m:lim>
                    </m:limLow>
                  </m:oMath>
                </a14:m>
                <a:endParaRPr lang="de-DE" sz="1400" b="0" i="1" dirty="0">
                  <a:latin typeface="Cambria Math" panose="02040503050406030204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𝐺𝑟𝑒𝑒𝑛𝑆𝑝𝑖𝑑𝑒𝑟</m:t>
                    </m:r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  <m:t> 1</m:t>
                            </m:r>
                          </m:e>
                        </m:d>
                      </m:e>
                      <m:sub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⟩"/>
                        <m:ctrlPr>
                          <a:rPr lang="de-DE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⋅1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⋅0</m:t>
                        </m:r>
                      </m:sup>
                    </m:sSup>
                    <m:d>
                      <m:dPr>
                        <m:begChr m:val="|"/>
                        <m:endChr m:val="⟩"/>
                        <m:ctrlPr>
                          <a:rPr lang="de-DE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⋅1=</m:t>
                    </m:r>
                    <m:d>
                      <m:dPr>
                        <m:begChr m:val="["/>
                        <m:endChr m:val="]"/>
                        <m:ctrlPr>
                          <a:rPr lang="de-DE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de-DE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∝|</m:t>
                    </m:r>
                    <m:r>
                      <a:rPr lang="de-DE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de-DE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⟩</m:t>
                    </m:r>
                  </m:oMath>
                </a14:m>
                <a:endParaRPr lang="en-GB" sz="1200" dirty="0"/>
              </a:p>
              <a:p>
                <a:pPr lvl="2"/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𝐺𝑟𝑒𝑒𝑛𝑆𝑝𝑖𝑑𝑒𝑟</m:t>
                    </m:r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  <m:t> 1</m:t>
                            </m:r>
                          </m:e>
                        </m:d>
                      </m:e>
                      <m:sub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⟩"/>
                        <m:ctrlPr>
                          <a:rPr lang="de-DE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⋅1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p>
                    </m:sSup>
                    <m:d>
                      <m:dPr>
                        <m:begChr m:val="|"/>
                        <m:endChr m:val="⟩"/>
                        <m:ctrlPr>
                          <a:rPr lang="de-DE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⋅1=</m:t>
                    </m:r>
                    <m:d>
                      <m:dPr>
                        <m:begChr m:val="["/>
                        <m:endChr m:val="]"/>
                        <m:ctrlPr>
                          <a:rPr lang="de-DE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mr>
                        </m:m>
                      </m:e>
                    </m:d>
                    <m:r>
                      <a:rPr lang="de-DE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  <m:r>
                      <a:rPr lang="de-DE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|−⟩</m:t>
                    </m:r>
                  </m:oMath>
                </a14:m>
                <a:endParaRPr lang="en-US" sz="1200" dirty="0"/>
              </a:p>
              <a:p>
                <a:pPr marL="176213" lvl="2" indent="0">
                  <a:buNone/>
                </a:pPr>
                <a:endParaRPr lang="en-US" sz="1200" dirty="0"/>
              </a:p>
              <a:p>
                <a:pPr lvl="1"/>
                <a:r>
                  <a:rPr lang="en-US" sz="1400" b="1" dirty="0"/>
                  <a:t>Z-Basis: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𝑅𝑒𝑑𝑆𝑝𝑖𝑑𝑒𝑟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</m:d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   =</m:t>
                    </m:r>
                    <m:limLow>
                      <m:limLow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groupChr>
                          <m:groupChrPr>
                            <m:chr m:val="⏟"/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|+</m:t>
                            </m:r>
                            <m:r>
                              <a:rPr lang="en-US" sz="1400" i="1" smtClean="0">
                                <a:latin typeface="Cambria Math" panose="02040503050406030204" pitchFamily="18" charset="0"/>
                              </a:rPr>
                              <m:t>…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+⟩</m:t>
                            </m:r>
                          </m:e>
                        </m:groupChr>
                      </m:e>
                      <m:lim>
                        <m:r>
                          <a:rPr lang="en-US" sz="1400" i="1" smtClean="0">
                            <a:latin typeface="Cambria Math" panose="02040503050406030204" pitchFamily="18" charset="0"/>
                          </a:rPr>
                          <m:t>𝑚</m:t>
                        </m:r>
                      </m:lim>
                    </m:limLow>
                    <m:limLow>
                      <m:limLow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groupChr>
                          <m:groupChrPr>
                            <m:chr m:val="⏟"/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⟨+</m:t>
                            </m:r>
                            <m:r>
                              <a:rPr lang="en-US" sz="1400" i="1" smtClean="0">
                                <a:latin typeface="Cambria Math" panose="02040503050406030204" pitchFamily="18" charset="0"/>
                              </a:rPr>
                              <m:t>…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+|</m:t>
                            </m:r>
                          </m:e>
                        </m:groupChr>
                      </m:e>
                      <m:lim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lim>
                    </m:limLow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+</m:t>
                    </m:r>
                    <m:sSup>
                      <m:sSup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sup>
                    </m:sSup>
                    <m:limLow>
                      <m:limLow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groupChr>
                          <m:groupChrPr>
                            <m:chr m:val="⏟"/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a:rPr lang="en-US" sz="140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400" i="1" smtClean="0">
                                <a:latin typeface="Cambria Math" panose="02040503050406030204" pitchFamily="18" charset="0"/>
                              </a:rPr>
                              <m:t>…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400" i="1" smtClean="0">
                                <a:latin typeface="Cambria Math" panose="02040503050406030204" pitchFamily="18" charset="0"/>
                              </a:rPr>
                              <m:t>⟩</m:t>
                            </m:r>
                          </m:e>
                        </m:groupChr>
                      </m:e>
                      <m:lim>
                        <m:r>
                          <a:rPr lang="en-US" sz="1400" i="1" smtClean="0">
                            <a:latin typeface="Cambria Math" panose="02040503050406030204" pitchFamily="18" charset="0"/>
                          </a:rPr>
                          <m:t>𝑚</m:t>
                        </m:r>
                      </m:lim>
                    </m:limLow>
                    <m:limLow>
                      <m:limLow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groupChr>
                          <m:groupChrPr>
                            <m:chr m:val="⏟"/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a:rPr lang="en-US" sz="1400" i="1" smtClean="0">
                                <a:latin typeface="Cambria Math" panose="02040503050406030204" pitchFamily="18" charset="0"/>
                              </a:rPr>
                              <m:t>⟨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400" i="1" smtClean="0">
                                <a:latin typeface="Cambria Math" panose="02040503050406030204" pitchFamily="18" charset="0"/>
                              </a:rPr>
                              <m:t>…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40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</m:groupChr>
                      </m:e>
                      <m:lim>
                        <m:r>
                          <a:rPr lang="en-US" sz="1400" i="1" smtClean="0">
                            <a:latin typeface="Cambria Math" panose="02040503050406030204" pitchFamily="18" charset="0"/>
                          </a:rPr>
                          <m:t>𝑛</m:t>
                        </m:r>
                      </m:lim>
                    </m:limLow>
                  </m:oMath>
                </a14:m>
                <a:endParaRPr lang="en-US" sz="1400" dirty="0"/>
              </a:p>
              <a:p>
                <a:pPr lvl="2"/>
                <a14:m>
                  <m:oMath xmlns:m="http://schemas.openxmlformats.org/officeDocument/2006/math"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𝑅𝑒𝑑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𝑆𝑝𝑖𝑑𝑒𝑟</m:t>
                    </m:r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  <m:t> 1</m:t>
                            </m:r>
                          </m:e>
                        </m:d>
                      </m:e>
                      <m:sub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⟩"/>
                        <m:ctrlPr>
                          <a:rPr lang="de-DE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e>
                    </m:d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⋅1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 +</m:t>
                    </m:r>
                    <m:sSup>
                      <m:sSup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⋅0</m:t>
                        </m:r>
                      </m:sup>
                    </m:sSup>
                    <m:d>
                      <m:dPr>
                        <m:begChr m:val="|"/>
                        <m:endChr m:val="⟩"/>
                        <m:ctrlPr>
                          <a:rPr lang="de-DE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e>
                    </m:d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⋅1=</m:t>
                    </m:r>
                    <m:d>
                      <m:dPr>
                        <m:begChr m:val="["/>
                        <m:endChr m:val="]"/>
                        <m:ctrlPr>
                          <a:rPr lang="de-DE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r>
                      <a:rPr lang="de-DE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  <m:r>
                      <a:rPr lang="de-DE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|0⟩</m:t>
                    </m:r>
                  </m:oMath>
                </a14:m>
                <a:endParaRPr lang="en-US" sz="1200" dirty="0"/>
              </a:p>
              <a:p>
                <a:pPr lvl="2"/>
                <a14:m>
                  <m:oMath xmlns:m="http://schemas.openxmlformats.org/officeDocument/2006/math"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𝑅𝑒𝑑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𝑆𝑝𝑖𝑑𝑒𝑟</m:t>
                    </m:r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  <m:t> 1</m:t>
                            </m:r>
                          </m:e>
                        </m:d>
                      </m:e>
                      <m:sub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⟩"/>
                        <m:ctrlPr>
                          <a:rPr lang="de-DE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e>
                    </m:d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⋅1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 +</m:t>
                    </m:r>
                    <m:sSup>
                      <m:sSup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p>
                    </m:sSup>
                    <m:d>
                      <m:dPr>
                        <m:begChr m:val="|"/>
                        <m:endChr m:val="⟩"/>
                        <m:ctrlPr>
                          <a:rPr lang="de-DE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e>
                    </m:d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⋅1=</m:t>
                    </m:r>
                    <m:d>
                      <m:dPr>
                        <m:begChr m:val="["/>
                        <m:endChr m:val="]"/>
                        <m:ctrlPr>
                          <a:rPr lang="de-DE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</m:m>
                      </m:e>
                    </m:d>
                    <m:r>
                      <a:rPr lang="de-DE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  <m:r>
                      <a:rPr lang="de-DE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|1⟩</m:t>
                    </m:r>
                  </m:oMath>
                </a14:m>
                <a:endParaRPr lang="en-US" sz="1200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DFDACFFD-AFCB-0DC6-E687-DDF5F42AB18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xfrm>
                <a:off x="318009" y="1022649"/>
                <a:ext cx="6585710" cy="4035942"/>
              </a:xfrm>
              <a:blipFill>
                <a:blip r:embed="rId2"/>
                <a:stretch>
                  <a:fillRect l="-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47AAFB1A-94E9-6E38-B315-9FBA9EA2D020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>
          <a:xfrm>
            <a:off x="6945017" y="1345157"/>
            <a:ext cx="1118031" cy="3018683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923B664-2201-C70D-C45B-8FD1C7B3CEEF}"/>
                  </a:ext>
                </a:extLst>
              </p:cNvPr>
              <p:cNvSpPr txBox="1"/>
              <p:nvPr/>
            </p:nvSpPr>
            <p:spPr>
              <a:xfrm>
                <a:off x="7780963" y="1436761"/>
                <a:ext cx="937260" cy="3822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 </m:t>
                      </m:r>
                      <m:r>
                        <a:rPr lang="de-DE" sz="1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r>
                        <a:rPr lang="de-DE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de-DE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⟩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923B664-2201-C70D-C45B-8FD1C7B3CE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0963" y="1436761"/>
                <a:ext cx="937260" cy="382242"/>
              </a:xfrm>
              <a:prstGeom prst="rect">
                <a:avLst/>
              </a:prstGeom>
              <a:blipFill>
                <a:blip r:embed="rId4"/>
                <a:stretch>
                  <a:fillRect b="-112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48F1FED-E7DA-FA69-5AC0-AF4D5414D0E5}"/>
                  </a:ext>
                </a:extLst>
              </p:cNvPr>
              <p:cNvSpPr txBox="1"/>
              <p:nvPr/>
            </p:nvSpPr>
            <p:spPr>
              <a:xfrm>
                <a:off x="7780963" y="2257044"/>
                <a:ext cx="937260" cy="3822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 </m:t>
                      </m:r>
                      <m:r>
                        <a:rPr lang="de-DE" sz="1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r>
                        <a:rPr lang="de-DE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de-DE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⟩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48F1FED-E7DA-FA69-5AC0-AF4D5414D0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0963" y="2257044"/>
                <a:ext cx="937260" cy="382242"/>
              </a:xfrm>
              <a:prstGeom prst="rect">
                <a:avLst/>
              </a:prstGeom>
              <a:blipFill>
                <a:blip r:embed="rId5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DE6950C-B233-4633-FA17-6CAE47369441}"/>
                  </a:ext>
                </a:extLst>
              </p:cNvPr>
              <p:cNvSpPr txBox="1"/>
              <p:nvPr/>
            </p:nvSpPr>
            <p:spPr>
              <a:xfrm>
                <a:off x="7780963" y="3133696"/>
                <a:ext cx="937260" cy="3822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 </m:t>
                      </m:r>
                      <m:r>
                        <a:rPr lang="de-DE" sz="1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r>
                        <a:rPr lang="de-DE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de-DE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⟩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DE6950C-B233-4633-FA17-6CAE473694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0963" y="3133696"/>
                <a:ext cx="937260" cy="382242"/>
              </a:xfrm>
              <a:prstGeom prst="rect">
                <a:avLst/>
              </a:prstGeom>
              <a:blipFill>
                <a:blip r:embed="rId6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1E39E22-308A-EE0C-3AB5-525E5866D704}"/>
                  </a:ext>
                </a:extLst>
              </p:cNvPr>
              <p:cNvSpPr txBox="1"/>
              <p:nvPr/>
            </p:nvSpPr>
            <p:spPr>
              <a:xfrm>
                <a:off x="7780963" y="3953979"/>
                <a:ext cx="937260" cy="3822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 </m:t>
                      </m:r>
                      <m:r>
                        <a:rPr lang="de-DE" sz="1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r>
                        <a:rPr lang="de-DE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de-DE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⟩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1E39E22-308A-EE0C-3AB5-525E5866D7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0963" y="3953979"/>
                <a:ext cx="937260" cy="382242"/>
              </a:xfrm>
              <a:prstGeom prst="rect">
                <a:avLst/>
              </a:prstGeom>
              <a:blipFill>
                <a:blip r:embed="rId7"/>
                <a:stretch>
                  <a:fillRect b="-112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244534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Content Placeholder 20">
            <a:extLst>
              <a:ext uri="{FF2B5EF4-FFF2-40B4-BE49-F238E27FC236}">
                <a16:creationId xmlns:a16="http://schemas.microsoft.com/office/drawing/2014/main" id="{AFBF1221-687E-E94E-E372-40DFD644CF2F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6377940" y="952411"/>
            <a:ext cx="2231527" cy="349253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B2489F4-5617-A4CD-FFCD-149263B0B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Spiders for Pauli Matrices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EB95440-E117-000F-0336-7845E19974B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22</a:t>
            </a:fld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DFDACFFD-AFCB-0DC6-E687-DDF5F42AB18B}"/>
                  </a:ext>
                </a:extLst>
              </p:cNvPr>
              <p:cNvSpPr>
                <a:spLocks noGrp="1"/>
              </p:cNvSpPr>
              <p:nvPr>
                <p:ph sz="quarter" idx="12"/>
              </p:nvPr>
            </p:nvSpPr>
            <p:spPr>
              <a:xfrm>
                <a:off x="318009" y="1022649"/>
                <a:ext cx="6585710" cy="4035942"/>
              </a:xfrm>
            </p:spPr>
            <p:txBody>
              <a:bodyPr/>
              <a:lstStyle/>
              <a:p>
                <a:r>
                  <a:rPr lang="en-US" sz="1400" b="1" dirty="0"/>
                  <a:t>Pauli-Z:</a:t>
                </a:r>
                <a:r>
                  <a:rPr lang="en-US" sz="1400" dirty="0"/>
                  <a:t>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𝐺𝑟𝑒𝑒𝑛𝑆𝑝𝑖𝑑𝑒𝑟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</m:d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limLow>
                      <m:limLow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groupChr>
                          <m:groupChrPr>
                            <m:chr m:val="⏟"/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1400" i="1" smtClean="0">
                                <a:latin typeface="Cambria Math" panose="02040503050406030204" pitchFamily="18" charset="0"/>
                              </a:rPr>
                              <m:t>0…0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⟩</m:t>
                            </m:r>
                          </m:e>
                        </m:groupChr>
                      </m:e>
                      <m:lim>
                        <m:r>
                          <a:rPr lang="en-US" sz="1400" i="1" smtClean="0">
                            <a:latin typeface="Cambria Math" panose="02040503050406030204" pitchFamily="18" charset="0"/>
                          </a:rPr>
                          <m:t>𝑚</m:t>
                        </m:r>
                      </m:lim>
                    </m:limLow>
                    <m:limLow>
                      <m:limLow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groupChr>
                          <m:groupChrPr>
                            <m:chr m:val="⏟"/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⟨</m:t>
                            </m:r>
                            <m:r>
                              <a:rPr lang="en-US" sz="1400" i="1" smtClean="0">
                                <a:latin typeface="Cambria Math" panose="02040503050406030204" pitchFamily="18" charset="0"/>
                              </a:rPr>
                              <m:t>0…0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</m:groupChr>
                      </m:e>
                      <m:lim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lim>
                    </m:limLow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+</m:t>
                    </m:r>
                    <m:sSup>
                      <m:sSup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sup>
                    </m:sSup>
                    <m:limLow>
                      <m:limLow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groupChr>
                          <m:groupChrPr>
                            <m:chr m:val="⏟"/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a:rPr lang="en-US" sz="140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1400" i="1" smtClean="0">
                                <a:latin typeface="Cambria Math" panose="02040503050406030204" pitchFamily="18" charset="0"/>
                              </a:rPr>
                              <m:t>…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1400" i="1" smtClean="0">
                                <a:latin typeface="Cambria Math" panose="02040503050406030204" pitchFamily="18" charset="0"/>
                              </a:rPr>
                              <m:t>⟩</m:t>
                            </m:r>
                          </m:e>
                        </m:groupChr>
                      </m:e>
                      <m:lim>
                        <m:r>
                          <a:rPr lang="en-US" sz="1400" i="1" smtClean="0">
                            <a:latin typeface="Cambria Math" panose="02040503050406030204" pitchFamily="18" charset="0"/>
                          </a:rPr>
                          <m:t>𝑚</m:t>
                        </m:r>
                      </m:lim>
                    </m:limLow>
                    <m:limLow>
                      <m:limLow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groupChr>
                          <m:groupChrPr>
                            <m:chr m:val="⏟"/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a:rPr lang="en-US" sz="1400" i="1" smtClean="0">
                                <a:latin typeface="Cambria Math" panose="02040503050406030204" pitchFamily="18" charset="0"/>
                              </a:rPr>
                              <m:t>⟨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1400" i="1" smtClean="0">
                                <a:latin typeface="Cambria Math" panose="02040503050406030204" pitchFamily="18" charset="0"/>
                              </a:rPr>
                              <m:t>…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140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</m:groupChr>
                      </m:e>
                      <m:lim>
                        <m:r>
                          <a:rPr lang="en-US" sz="1400" i="1" smtClean="0">
                            <a:latin typeface="Cambria Math" panose="02040503050406030204" pitchFamily="18" charset="0"/>
                          </a:rPr>
                          <m:t>𝑛</m:t>
                        </m:r>
                      </m:lim>
                    </m:limLow>
                  </m:oMath>
                </a14:m>
                <a:endParaRPr lang="de-DE" sz="1400" b="0" i="1" dirty="0">
                  <a:latin typeface="Cambria Math" panose="02040503050406030204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en-US" sz="1200" i="1" dirty="0">
                        <a:latin typeface="Cambria Math" panose="02040503050406030204" pitchFamily="18" charset="0"/>
                      </a:rPr>
                      <m:t>𝐺𝑟𝑒𝑒𝑛𝑆𝑝𝑖𝑑𝑒𝑟</m:t>
                    </m:r>
                    <m:sSub>
                      <m:sSubPr>
                        <m:ctrlPr>
                          <a:rPr lang="en-US" sz="1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12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2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1200" i="1" dirty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de-DE" sz="1200" i="1" dirty="0">
                                <a:latin typeface="Cambria Math" panose="02040503050406030204" pitchFamily="18" charset="0"/>
                              </a:rPr>
                              <m:t> 1</m:t>
                            </m:r>
                          </m:e>
                        </m:d>
                      </m:e>
                      <m:sub>
                        <m:r>
                          <a:rPr lang="de-DE" sz="1200" i="1" dirty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lang="en-US" sz="1200" i="1" dirty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⟩"/>
                        <m:ctrlPr>
                          <a:rPr lang="de-DE" sz="12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200" i="1" dirty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de-DE" sz="1200" i="1" dirty="0">
                        <a:latin typeface="Cambria Math" panose="02040503050406030204" pitchFamily="18" charset="0"/>
                      </a:rPr>
                      <m:t>⟨0|</m:t>
                    </m:r>
                    <m:r>
                      <a:rPr lang="en-US" sz="1200" i="1" dirty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12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i="1" dirty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1200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sz="1200" i="1" dirty="0"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de-DE" sz="1200" i="1" dirty="0">
                            <a:latin typeface="Cambria Math" panose="02040503050406030204" pitchFamily="18" charset="0"/>
                          </a:rPr>
                          <m:t>𝜋</m:t>
                        </m:r>
                      </m:sup>
                    </m:sSup>
                    <m:d>
                      <m:dPr>
                        <m:begChr m:val="|"/>
                        <m:endChr m:val="⟩"/>
                        <m:ctrlPr>
                          <a:rPr lang="de-DE" sz="12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200" i="1" dirty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de-DE" sz="1200" i="1" dirty="0">
                        <a:latin typeface="Cambria Math" panose="02040503050406030204" pitchFamily="18" charset="0"/>
                      </a:rPr>
                      <m:t>⟨1|=</m:t>
                    </m:r>
                    <m:d>
                      <m:dPr>
                        <m:begChr m:val="["/>
                        <m:endChr m:val="]"/>
                        <m:ctrlPr>
                          <a:rPr lang="de-DE" sz="12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de-DE" sz="1200" i="1" dirty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de-DE" sz="1200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de-DE" sz="1200" i="1" dirty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de-DE" sz="1200" i="1" dirty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de-DE" sz="1200" i="1" dirty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mr>
                        </m:m>
                      </m:e>
                    </m:d>
                    <m:r>
                      <a:rPr lang="de-DE" sz="1200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sz="1200" i="1" dirty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endParaRPr lang="en-US" sz="1200" i="1" dirty="0">
                  <a:latin typeface="Cambria Math" panose="02040503050406030204" pitchFamily="18" charset="0"/>
                </a:endParaRPr>
              </a:p>
              <a:p>
                <a:pPr lvl="2"/>
                <a:endParaRPr lang="en-US" sz="1200" i="1" dirty="0">
                  <a:latin typeface="Cambria Math" panose="02040503050406030204" pitchFamily="18" charset="0"/>
                </a:endParaRPr>
              </a:p>
              <a:p>
                <a:pPr lvl="2"/>
                <a:endParaRPr lang="en-US" sz="1200" dirty="0"/>
              </a:p>
              <a:p>
                <a:pPr lvl="1"/>
                <a:r>
                  <a:rPr lang="en-US" sz="1400" b="1" dirty="0"/>
                  <a:t>Pauli-X:</a:t>
                </a:r>
                <a:r>
                  <a:rPr lang="en-US" sz="1400" dirty="0"/>
                  <a:t>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𝑅𝑒𝑑𝑆𝑝𝑖𝑑𝑒𝑟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</m:d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   =</m:t>
                    </m:r>
                    <m:limLow>
                      <m:limLow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groupChr>
                          <m:groupChrPr>
                            <m:chr m:val="⏟"/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|+</m:t>
                            </m:r>
                            <m:r>
                              <a:rPr lang="en-US" sz="1400" i="1" smtClean="0">
                                <a:latin typeface="Cambria Math" panose="02040503050406030204" pitchFamily="18" charset="0"/>
                              </a:rPr>
                              <m:t>…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+⟩</m:t>
                            </m:r>
                          </m:e>
                        </m:groupChr>
                      </m:e>
                      <m:lim>
                        <m:r>
                          <a:rPr lang="en-US" sz="1400" i="1" smtClean="0">
                            <a:latin typeface="Cambria Math" panose="02040503050406030204" pitchFamily="18" charset="0"/>
                          </a:rPr>
                          <m:t>𝑚</m:t>
                        </m:r>
                      </m:lim>
                    </m:limLow>
                    <m:limLow>
                      <m:limLow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groupChr>
                          <m:groupChrPr>
                            <m:chr m:val="⏟"/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⟨+</m:t>
                            </m:r>
                            <m:r>
                              <a:rPr lang="en-US" sz="1400" i="1" smtClean="0">
                                <a:latin typeface="Cambria Math" panose="02040503050406030204" pitchFamily="18" charset="0"/>
                              </a:rPr>
                              <m:t>…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+|</m:t>
                            </m:r>
                          </m:e>
                        </m:groupChr>
                      </m:e>
                      <m:lim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lim>
                    </m:limLow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+</m:t>
                    </m:r>
                    <m:sSup>
                      <m:sSup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sup>
                    </m:sSup>
                    <m:limLow>
                      <m:limLow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groupChr>
                          <m:groupChrPr>
                            <m:chr m:val="⏟"/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a:rPr lang="en-US" sz="140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400" i="1" smtClean="0">
                                <a:latin typeface="Cambria Math" panose="02040503050406030204" pitchFamily="18" charset="0"/>
                              </a:rPr>
                              <m:t>…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400" i="1" smtClean="0">
                                <a:latin typeface="Cambria Math" panose="02040503050406030204" pitchFamily="18" charset="0"/>
                              </a:rPr>
                              <m:t>⟩</m:t>
                            </m:r>
                          </m:e>
                        </m:groupChr>
                      </m:e>
                      <m:lim>
                        <m:r>
                          <a:rPr lang="en-US" sz="1400" i="1" smtClean="0">
                            <a:latin typeface="Cambria Math" panose="02040503050406030204" pitchFamily="18" charset="0"/>
                          </a:rPr>
                          <m:t>𝑚</m:t>
                        </m:r>
                      </m:lim>
                    </m:limLow>
                    <m:limLow>
                      <m:limLow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groupChr>
                          <m:groupChrPr>
                            <m:chr m:val="⏟"/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a:rPr lang="en-US" sz="1400" i="1" smtClean="0">
                                <a:latin typeface="Cambria Math" panose="02040503050406030204" pitchFamily="18" charset="0"/>
                              </a:rPr>
                              <m:t>⟨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400" i="1" smtClean="0">
                                <a:latin typeface="Cambria Math" panose="02040503050406030204" pitchFamily="18" charset="0"/>
                              </a:rPr>
                              <m:t>…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40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</m:groupChr>
                      </m:e>
                      <m:lim>
                        <m:r>
                          <a:rPr lang="en-US" sz="1400" i="1" smtClean="0">
                            <a:latin typeface="Cambria Math" panose="02040503050406030204" pitchFamily="18" charset="0"/>
                          </a:rPr>
                          <m:t>𝑛</m:t>
                        </m:r>
                      </m:lim>
                    </m:limLow>
                  </m:oMath>
                </a14:m>
                <a:endParaRPr lang="en-US" sz="1400" dirty="0"/>
              </a:p>
              <a:p>
                <a:pPr lvl="2"/>
                <a14:m>
                  <m:oMath xmlns:m="http://schemas.openxmlformats.org/officeDocument/2006/math">
                    <m:r>
                      <a:rPr lang="de-DE" sz="1200" i="1">
                        <a:latin typeface="Cambria Math" panose="02040503050406030204" pitchFamily="18" charset="0"/>
                      </a:rPr>
                      <m:t>𝑅𝑒𝑑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𝑆𝑝𝑖𝑑𝑒𝑟</m:t>
                    </m:r>
                    <m:sSub>
                      <m:sSub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2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de-DE" sz="1200" i="1">
                                <a:latin typeface="Cambria Math" panose="02040503050406030204" pitchFamily="18" charset="0"/>
                              </a:rPr>
                              <m:t> 1</m:t>
                            </m:r>
                          </m:e>
                        </m:d>
                      </m:e>
                      <m:sub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lang="en-US" sz="12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⟩"/>
                        <m:ctrlPr>
                          <a:rPr lang="de-DE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+</m:t>
                        </m:r>
                      </m:e>
                    </m:d>
                    <m:r>
                      <a:rPr lang="de-DE" sz="1200" i="1">
                        <a:latin typeface="Cambria Math" panose="02040503050406030204" pitchFamily="18" charset="0"/>
                      </a:rPr>
                      <m:t>⟨+|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𝜋</m:t>
                        </m:r>
                      </m:sup>
                    </m:sSup>
                    <m:d>
                      <m:dPr>
                        <m:begChr m:val="|"/>
                        <m:endChr m:val="⟩"/>
                        <m:ctrlPr>
                          <a:rPr lang="de-DE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−</m:t>
                        </m:r>
                      </m:e>
                    </m:d>
                    <m:r>
                      <a:rPr lang="de-DE" sz="1200" i="1">
                        <a:latin typeface="Cambria Math" panose="02040503050406030204" pitchFamily="18" charset="0"/>
                      </a:rPr>
                      <m:t>⟨−|=</m:t>
                    </m:r>
                    <m:d>
                      <m:dPr>
                        <m:begChr m:val="["/>
                        <m:endChr m:val="]"/>
                        <m:ctrlPr>
                          <a:rPr lang="de-DE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de-DE" sz="12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de-DE" sz="12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r>
                      <a:rPr lang="de-DE" sz="12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sz="1200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US" sz="1200" i="1" dirty="0">
                  <a:latin typeface="Cambria Math" panose="02040503050406030204" pitchFamily="18" charset="0"/>
                </a:endParaRPr>
              </a:p>
              <a:p>
                <a:pPr lvl="2"/>
                <a:endParaRPr lang="en-US" sz="1200" i="1" dirty="0">
                  <a:latin typeface="Cambria Math" panose="02040503050406030204" pitchFamily="18" charset="0"/>
                </a:endParaRPr>
              </a:p>
              <a:p>
                <a:pPr lvl="2"/>
                <a:endParaRPr lang="en-US" sz="1200" i="1" dirty="0">
                  <a:latin typeface="Cambria Math" panose="02040503050406030204" pitchFamily="18" charset="0"/>
                </a:endParaRPr>
              </a:p>
              <a:p>
                <a:pPr lvl="1"/>
                <a:r>
                  <a:rPr lang="en-US" sz="1400" b="1" dirty="0">
                    <a:ea typeface="+mj-ea"/>
                    <a:cs typeface="+mj-cs"/>
                  </a:rPr>
                  <a:t>Pauli-Y: </a:t>
                </a:r>
                <a:r>
                  <a:rPr lang="en-US" sz="1400" dirty="0"/>
                  <a:t>(Use commutation rules of Pauli Gates)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de-DE" sz="1200" i="1">
                        <a:latin typeface="Cambria Math" panose="02040503050406030204" pitchFamily="18" charset="0"/>
                      </a:rPr>
                      <m:t>𝑅𝑒𝑑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𝑆𝑝𝑖𝑑𝑒𝑟</m:t>
                    </m:r>
                    <m:sSub>
                      <m:sSub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2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de-DE" sz="1200" i="1">
                                <a:latin typeface="Cambria Math" panose="02040503050406030204" pitchFamily="18" charset="0"/>
                              </a:rPr>
                              <m:t> 1</m:t>
                            </m:r>
                          </m:e>
                        </m:d>
                      </m:e>
                      <m:sub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∘</m:t>
                    </m:r>
                    <m:r>
                      <a:rPr lang="en-US" sz="1200" i="1" dirty="0" smtClean="0">
                        <a:latin typeface="Cambria Math" panose="02040503050406030204" pitchFamily="18" charset="0"/>
                      </a:rPr>
                      <m:t>𝐺𝑟𝑒𝑒𝑛𝑆𝑝𝑖𝑑𝑒𝑟</m:t>
                    </m:r>
                    <m:sSub>
                      <m:sSubPr>
                        <m:ctrlPr>
                          <a:rPr lang="en-US" sz="1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12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2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1200" i="1" dirty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de-DE" sz="1200" i="1" dirty="0">
                                <a:latin typeface="Cambria Math" panose="02040503050406030204" pitchFamily="18" charset="0"/>
                              </a:rPr>
                              <m:t> 1</m:t>
                            </m:r>
                          </m:e>
                        </m:d>
                      </m:e>
                      <m:sub>
                        <m:r>
                          <a:rPr lang="de-DE" sz="1200" i="1" dirty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de-DE" sz="12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de-DE" sz="1200" i="1" dirty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de-DE" sz="1200" i="1" dirty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de-DE" sz="1200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de-DE" sz="1200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de-DE" sz="1200" i="1" dirty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r>
                      <a:rPr lang="de-DE" sz="1200" b="0" i="1" dirty="0" smtClean="0">
                        <a:latin typeface="Cambria Math" panose="02040503050406030204" pitchFamily="18" charset="0"/>
                      </a:rPr>
                      <m:t>∘</m:t>
                    </m:r>
                    <m:d>
                      <m:dPr>
                        <m:begChr m:val="["/>
                        <m:endChr m:val="]"/>
                        <m:ctrlPr>
                          <a:rPr lang="de-DE" sz="12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de-DE" sz="1200" i="1" dirty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de-DE" sz="1200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de-DE" sz="1200" i="1" dirty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de-DE" sz="1200" i="1" dirty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de-DE" sz="1200" i="1" dirty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mr>
                        </m:m>
                      </m:e>
                    </m:d>
                    <m:r>
                      <a:rPr lang="de-DE" sz="1200" b="0" i="1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de-DE" sz="12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de-DE" sz="1200" i="1" dirty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de-DE" sz="1200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de-DE" sz="1200" b="0" i="1" dirty="0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mr>
                          <m:mr>
                            <m:e>
                              <m:r>
                                <a:rPr lang="de-DE" sz="1200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de-DE" sz="1200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r>
                      <a:rPr lang="de-DE" sz="12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  <m:r>
                      <a:rPr lang="de-DE" sz="12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</m:oMath>
                </a14:m>
                <a:endParaRPr lang="en-US" sz="1200" b="1" dirty="0"/>
              </a:p>
              <a:p>
                <a:pPr lvl="2"/>
                <a:endParaRPr lang="en-US" sz="1200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DFDACFFD-AFCB-0DC6-E687-DDF5F42AB18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xfrm>
                <a:off x="318009" y="1022649"/>
                <a:ext cx="6585710" cy="4035942"/>
              </a:xfrm>
              <a:blipFill>
                <a:blip r:embed="rId3"/>
                <a:stretch>
                  <a:fillRect l="-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923B664-2201-C70D-C45B-8FD1C7B3CEEF}"/>
                  </a:ext>
                </a:extLst>
              </p:cNvPr>
              <p:cNvSpPr txBox="1"/>
              <p:nvPr/>
            </p:nvSpPr>
            <p:spPr>
              <a:xfrm>
                <a:off x="7940152" y="1298406"/>
                <a:ext cx="1147086" cy="3822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de-DE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𝑍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923B664-2201-C70D-C45B-8FD1C7B3CE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0152" y="1298406"/>
                <a:ext cx="1147086" cy="38224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195BF0B-8D22-66C7-2F52-D707EE5FAA15}"/>
                  </a:ext>
                </a:extLst>
              </p:cNvPr>
              <p:cNvSpPr txBox="1"/>
              <p:nvPr/>
            </p:nvSpPr>
            <p:spPr>
              <a:xfrm>
                <a:off x="7910035" y="2653603"/>
                <a:ext cx="120732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de-DE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195BF0B-8D22-66C7-2F52-D707EE5FAA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0035" y="2653603"/>
                <a:ext cx="1207321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09A34BC-449A-4397-72A2-C4D03732738E}"/>
                  </a:ext>
                </a:extLst>
              </p:cNvPr>
              <p:cNvSpPr txBox="1"/>
              <p:nvPr/>
            </p:nvSpPr>
            <p:spPr>
              <a:xfrm>
                <a:off x="7944177" y="3909388"/>
                <a:ext cx="120732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r>
                        <a:rPr lang="de-DE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09A34BC-449A-4397-72A2-C4D0373273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4177" y="3909388"/>
                <a:ext cx="120732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288692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2489F4-5617-A4CD-FFCD-149263B0B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Spider for Identity Matrix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EB95440-E117-000F-0336-7845E19974B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23</a:t>
            </a:fld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DFDACFFD-AFCB-0DC6-E687-DDF5F42AB18B}"/>
                  </a:ext>
                </a:extLst>
              </p:cNvPr>
              <p:cNvSpPr>
                <a:spLocks noGrp="1"/>
              </p:cNvSpPr>
              <p:nvPr>
                <p:ph sz="quarter" idx="12"/>
              </p:nvPr>
            </p:nvSpPr>
            <p:spPr>
              <a:xfrm>
                <a:off x="318008" y="1022649"/>
                <a:ext cx="7405405" cy="4035942"/>
              </a:xfrm>
            </p:spPr>
            <p:txBody>
              <a:bodyPr/>
              <a:lstStyle/>
              <a:p>
                <a:r>
                  <a:rPr lang="en-US" dirty="0"/>
                  <a:t>Every spider of arity 2 and phase angle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1400" b="1" dirty="0"/>
                  <a:t> </a:t>
                </a:r>
                <a:r>
                  <a:rPr lang="en-US" dirty="0"/>
                  <a:t>is an identity matrix</a:t>
                </a:r>
              </a:p>
              <a:p>
                <a:pPr lvl="2"/>
                <a:r>
                  <a:rPr lang="en-US" dirty="0">
                    <a:ea typeface="+mj-ea"/>
                    <a:cs typeface="+mj-cs"/>
                  </a:rPr>
                  <a:t>If spider has no angle, it implicitly means </a:t>
                </a:r>
                <a14:m>
                  <m:oMath xmlns:m="http://schemas.openxmlformats.org/officeDocument/2006/math">
                    <m:r>
                      <a:rPr lang="de-DE"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𝛼</m:t>
                    </m:r>
                    <m:r>
                      <a:rPr lang="de-DE">
                        <a:latin typeface="Cambria Math" panose="02040503050406030204" pitchFamily="18" charset="0"/>
                        <a:ea typeface="+mj-ea"/>
                        <a:cs typeface="+mj-cs"/>
                      </a:rPr>
                      <m:t>=0</m:t>
                    </m:r>
                  </m:oMath>
                </a14:m>
                <a:endParaRPr lang="en-US" sz="1600" dirty="0"/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𝐺𝑟𝑒𝑒𝑛𝑆𝑝𝑖𝑑𝑒𝑟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 1</m:t>
                            </m:r>
                          </m:e>
                        </m:d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⟩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⟨0|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⋅0</m:t>
                        </m:r>
                      </m:sup>
                    </m:sSup>
                    <m:d>
                      <m:dPr>
                        <m:begChr m:val="|"/>
                        <m:endChr m:val="⟩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⟨1|=</m:t>
                    </m:r>
                    <m:d>
                      <m:dPr>
                        <m:begChr m:val="["/>
                        <m:endChr m:val="]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𝑖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 lvl="2"/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𝑅𝑒𝑑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𝑆𝑝𝑖𝑑𝑒𝑟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 1</m:t>
                            </m:r>
                          </m:e>
                        </m:d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⟩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⟨+|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⋅0</m:t>
                        </m:r>
                      </m:sup>
                    </m:sSup>
                    <m:d>
                      <m:dPr>
                        <m:begChr m:val="|"/>
                        <m:endChr m:val="⟩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⟨−|=</m:t>
                    </m:r>
                    <m:d>
                      <m:dPr>
                        <m:begChr m:val="["/>
                        <m:endChr m:val="]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𝑖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1600" dirty="0"/>
              </a:p>
              <a:p>
                <a:pPr lvl="1" eaLnBrk="1" hangingPunct="1">
                  <a:lnSpc>
                    <a:spcPct val="150000"/>
                  </a:lnSpc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sz="1800" dirty="0">
                    <a:ea typeface="+mj-ea"/>
                    <a:cs typeface="+mj-cs"/>
                  </a:rPr>
                  <a:t>This is an important rewrite rule!</a:t>
                </a:r>
              </a:p>
              <a:p>
                <a:pPr lvl="2"/>
                <a:r>
                  <a:rPr lang="en-US" dirty="0"/>
                  <a:t>Identity spiders can be removed from the diagram</a:t>
                </a:r>
              </a:p>
              <a:p>
                <a:pPr marL="457200" lvl="1" indent="0">
                  <a:buNone/>
                </a:pPr>
                <a:endParaRPr lang="en-US" sz="1600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DFDACFFD-AFCB-0DC6-E687-DDF5F42AB18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xfrm>
                <a:off x="318008" y="1022649"/>
                <a:ext cx="7405405" cy="4035942"/>
              </a:xfrm>
              <a:blipFill>
                <a:blip r:embed="rId2"/>
                <a:stretch>
                  <a:fillRect l="-4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740DAA0-6087-826F-E7BF-55959338CAAE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 rotWithShape="1">
          <a:blip r:embed="rId3"/>
          <a:srcRect b="54387"/>
          <a:stretch/>
        </p:blipFill>
        <p:spPr>
          <a:xfrm>
            <a:off x="1009972" y="3695148"/>
            <a:ext cx="1281122" cy="1283842"/>
          </a:xfrm>
        </p:spPr>
      </p:pic>
      <p:pic>
        <p:nvPicPr>
          <p:cNvPr id="9" name="Content Placeholder 7">
            <a:extLst>
              <a:ext uri="{FF2B5EF4-FFF2-40B4-BE49-F238E27FC236}">
                <a16:creationId xmlns:a16="http://schemas.microsoft.com/office/drawing/2014/main" id="{70AC01C5-4900-3445-057B-E7AB3B9A33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0138" b="4612"/>
          <a:stretch/>
        </p:blipFill>
        <p:spPr>
          <a:xfrm>
            <a:off x="6637775" y="3705391"/>
            <a:ext cx="1281122" cy="127363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25DA98B-8929-FD46-7055-332687D038A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521" r="9941" b="70159"/>
          <a:stretch/>
        </p:blipFill>
        <p:spPr>
          <a:xfrm>
            <a:off x="2442705" y="3835599"/>
            <a:ext cx="1389838" cy="110298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69D2AB1-29C6-8A1F-2ECB-B8871D6AAED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421" t="70250" r="13041" b="-91"/>
          <a:stretch/>
        </p:blipFill>
        <p:spPr>
          <a:xfrm>
            <a:off x="5096247" y="3860514"/>
            <a:ext cx="1389838" cy="110298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E9BB4F1-7EBD-7A3E-6CD0-A43E14372E5C}"/>
                  </a:ext>
                </a:extLst>
              </p:cNvPr>
              <p:cNvSpPr txBox="1"/>
              <p:nvPr/>
            </p:nvSpPr>
            <p:spPr>
              <a:xfrm>
                <a:off x="2207382" y="4196710"/>
                <a:ext cx="211596" cy="2807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14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GB" sz="1600" dirty="0" err="1">
                  <a:latin typeface="+mn-lt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E9BB4F1-7EBD-7A3E-6CD0-A43E14372E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7382" y="4196710"/>
                <a:ext cx="211596" cy="280718"/>
              </a:xfrm>
              <a:prstGeom prst="rect">
                <a:avLst/>
              </a:prstGeom>
              <a:blipFill>
                <a:blip r:embed="rId5"/>
                <a:stretch>
                  <a:fillRect l="-5714" r="-571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2FD4216-C5B3-7377-6AFE-097E788BACCA}"/>
                  </a:ext>
                </a:extLst>
              </p:cNvPr>
              <p:cNvSpPr txBox="1"/>
              <p:nvPr/>
            </p:nvSpPr>
            <p:spPr>
              <a:xfrm>
                <a:off x="6486085" y="4195998"/>
                <a:ext cx="211596" cy="2807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14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GB" sz="1600" dirty="0" err="1">
                  <a:latin typeface="+mn-lt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2FD4216-C5B3-7377-6AFE-097E788BAC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6085" y="4195998"/>
                <a:ext cx="211596" cy="280718"/>
              </a:xfrm>
              <a:prstGeom prst="rect">
                <a:avLst/>
              </a:prstGeom>
              <a:blipFill>
                <a:blip r:embed="rId6"/>
                <a:stretch>
                  <a:fillRect l="-5714" r="-571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7ED8807-3CC9-7E81-E33D-6E214FF07E22}"/>
                  </a:ext>
                </a:extLst>
              </p:cNvPr>
              <p:cNvSpPr txBox="1"/>
              <p:nvPr/>
            </p:nvSpPr>
            <p:spPr>
              <a:xfrm>
                <a:off x="3823120" y="4196710"/>
                <a:ext cx="211596" cy="2807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14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GB" sz="1600" dirty="0" err="1">
                  <a:latin typeface="+mn-lt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7ED8807-3CC9-7E81-E33D-6E214FF07E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3120" y="4196710"/>
                <a:ext cx="211596" cy="280718"/>
              </a:xfrm>
              <a:prstGeom prst="rect">
                <a:avLst/>
              </a:prstGeom>
              <a:blipFill>
                <a:blip r:embed="rId7"/>
                <a:stretch>
                  <a:fillRect l="-5714" r="-571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EA8B807-8AB3-A8E1-5667-6D29FF80BDA1}"/>
                  </a:ext>
                </a:extLst>
              </p:cNvPr>
              <p:cNvSpPr txBox="1"/>
              <p:nvPr/>
            </p:nvSpPr>
            <p:spPr>
              <a:xfrm>
                <a:off x="4929268" y="4195998"/>
                <a:ext cx="211596" cy="2807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14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GB" sz="1600" dirty="0" err="1">
                  <a:latin typeface="+mn-lt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EA8B807-8AB3-A8E1-5667-6D29FF80BD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9268" y="4195998"/>
                <a:ext cx="211596" cy="280718"/>
              </a:xfrm>
              <a:prstGeom prst="rect">
                <a:avLst/>
              </a:prstGeom>
              <a:blipFill>
                <a:blip r:embed="rId8"/>
                <a:stretch>
                  <a:fillRect l="-5882" r="-882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49907E2-C23D-46AD-510D-6BE99A937D10}"/>
              </a:ext>
            </a:extLst>
          </p:cNvPr>
          <p:cNvCxnSpPr/>
          <p:nvPr/>
        </p:nvCxnSpPr>
        <p:spPr>
          <a:xfrm>
            <a:off x="4144191" y="4337069"/>
            <a:ext cx="643346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57199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2489F4-5617-A4CD-FFCD-149263B0B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Spider for Bell State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DFDACFFD-AFCB-0DC6-E687-DDF5F42AB18B}"/>
                  </a:ext>
                </a:extLst>
              </p:cNvPr>
              <p:cNvSpPr>
                <a:spLocks noGrp="1"/>
              </p:cNvSpPr>
              <p:nvPr>
                <p:ph sz="quarter" idx="12"/>
              </p:nvPr>
            </p:nvSpPr>
            <p:spPr>
              <a:xfrm>
                <a:off x="318009" y="1022649"/>
                <a:ext cx="6958002" cy="4035942"/>
              </a:xfrm>
            </p:spPr>
            <p:txBody>
              <a:bodyPr/>
              <a:lstStyle/>
              <a:p>
                <a:r>
                  <a:rPr lang="en-US" dirty="0"/>
                  <a:t>Spiders can generate entangled States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𝐺𝑟𝑒𝑒𝑛𝑆𝑝𝑖𝑑𝑒𝑟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 2</m:t>
                            </m:r>
                          </m:e>
                        </m:d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⟩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00</m:t>
                        </m:r>
                      </m:e>
                    </m:d>
                    <m:r>
                      <a:rPr lang="en-US" i="1" smtClean="0">
                        <a:latin typeface="Cambria Math" panose="02040503050406030204" pitchFamily="18" charset="0"/>
                      </a:rPr>
                      <m:t>⋅1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⋅0</m:t>
                        </m:r>
                      </m:sup>
                    </m:sSup>
                    <m:d>
                      <m:dPr>
                        <m:begChr m:val="|"/>
                        <m:endChr m:val="⟩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11</m:t>
                        </m:r>
                      </m:e>
                    </m:d>
                    <m:r>
                      <a:rPr lang="en-US" i="1" smtClean="0">
                        <a:latin typeface="Cambria Math" panose="02040503050406030204" pitchFamily="18" charset="0"/>
                      </a:rPr>
                      <m:t>⋅1=</m:t>
                    </m:r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  <m:r>
                      <a:rPr lang="en-US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Φ</m:t>
                        </m:r>
                      </m:e>
                      <m:sup>
                        <m:r>
                          <a:rPr lang="en-US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⟩</m:t>
                    </m:r>
                  </m:oMath>
                </a14:m>
                <a:endParaRPr lang="en-US" dirty="0"/>
              </a:p>
              <a:p>
                <a:pPr lvl="1" eaLnBrk="1" hangingPunct="1">
                  <a:lnSpc>
                    <a:spcPct val="150000"/>
                  </a:lnSpc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sz="1800" dirty="0">
                    <a:ea typeface="+mj-ea"/>
                    <a:cs typeface="+mj-cs"/>
                  </a:rPr>
                  <a:t>Using the identity rule from before we get a CAP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sz="1200" smtClean="0">
                        <a:latin typeface="Cambria Math" panose="02040503050406030204" pitchFamily="18" charset="0"/>
                      </a:rPr>
                      <m:t>|</m:t>
                    </m:r>
                    <m:sSup>
                      <m:sSupPr>
                        <m:ctrlPr>
                          <a:rPr lang="en-US" sz="12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200" smtClean="0"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p>
                        <m:r>
                          <a:rPr lang="en-US" sz="1200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lang="en-US" sz="1200" smtClean="0"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r>
                  <a:rPr lang="en-US" sz="1200" dirty="0"/>
                  <a:t> </a:t>
                </a:r>
                <a:r>
                  <a:rPr lang="en-US" dirty="0"/>
                  <a:t>represent the Unit-Morphism from the compact monoidal category</a:t>
                </a:r>
                <a:endParaRPr lang="en-US" sz="1200" dirty="0"/>
              </a:p>
              <a:p>
                <a:pPr lvl="2"/>
                <a:endParaRPr lang="en-US" sz="1200" dirty="0"/>
              </a:p>
              <a:p>
                <a:pPr marL="457200" lvl="1" indent="0">
                  <a:buNone/>
                </a:pPr>
                <a:endParaRPr lang="en-US" sz="1600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DFDACFFD-AFCB-0DC6-E687-DDF5F42AB18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xfrm>
                <a:off x="318009" y="1022649"/>
                <a:ext cx="6958002" cy="4035942"/>
              </a:xfrm>
              <a:blipFill>
                <a:blip r:embed="rId2"/>
                <a:stretch>
                  <a:fillRect l="-52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20362AD5-27C5-B741-0B20-085EC7301FAE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 rotWithShape="1">
          <a:blip r:embed="rId3"/>
          <a:srcRect b="55959"/>
          <a:stretch/>
        </p:blipFill>
        <p:spPr>
          <a:xfrm>
            <a:off x="2558507" y="3447081"/>
            <a:ext cx="1274218" cy="1577681"/>
          </a:xfrm>
        </p:spPr>
      </p:pic>
      <p:pic>
        <p:nvPicPr>
          <p:cNvPr id="12" name="Content Placeholder 9">
            <a:extLst>
              <a:ext uri="{FF2B5EF4-FFF2-40B4-BE49-F238E27FC236}">
                <a16:creationId xmlns:a16="http://schemas.microsoft.com/office/drawing/2014/main" id="{35A4D7E0-2A26-94F4-AD87-924FAFFCB72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523" t="57566" r="523" b="-1607"/>
          <a:stretch/>
        </p:blipFill>
        <p:spPr>
          <a:xfrm>
            <a:off x="4624252" y="3226901"/>
            <a:ext cx="1479369" cy="183169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7A3B74F-DA56-86E9-3991-10C67E169A41}"/>
                  </a:ext>
                </a:extLst>
              </p:cNvPr>
              <p:cNvSpPr txBox="1"/>
              <p:nvPr/>
            </p:nvSpPr>
            <p:spPr>
              <a:xfrm>
                <a:off x="4170318" y="4095562"/>
                <a:ext cx="211596" cy="2807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14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GB" sz="1600" dirty="0" err="1">
                  <a:latin typeface="+mn-lt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7A3B74F-DA56-86E9-3991-10C67E169A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0318" y="4095562"/>
                <a:ext cx="211596" cy="280718"/>
              </a:xfrm>
              <a:prstGeom prst="rect">
                <a:avLst/>
              </a:prstGeom>
              <a:blipFill>
                <a:blip r:embed="rId4"/>
                <a:stretch>
                  <a:fillRect l="-5714" r="-571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481543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2489F4-5617-A4CD-FFCD-149263B0B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Combining Spiders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DACFFD-AFCB-0DC6-E687-DDF5F42AB18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318009" y="1022649"/>
            <a:ext cx="6958002" cy="4035942"/>
          </a:xfrm>
        </p:spPr>
        <p:txBody>
          <a:bodyPr/>
          <a:lstStyle/>
          <a:p>
            <a:r>
              <a:rPr lang="en-US" dirty="0"/>
              <a:t>Bigger Graphs can be constructed by connecting spiders</a:t>
            </a:r>
          </a:p>
          <a:p>
            <a:pPr lvl="2"/>
            <a:r>
              <a:rPr lang="en-US" dirty="0"/>
              <a:t>Every output of a spider gets connected to the input of another spider</a:t>
            </a:r>
          </a:p>
          <a:p>
            <a:pPr lvl="2"/>
            <a:r>
              <a:rPr lang="en-US" dirty="0"/>
              <a:t>Again: Only Topology matters</a:t>
            </a:r>
          </a:p>
          <a:p>
            <a:pPr lvl="1" eaLnBrk="1" hangingPunct="1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ea typeface="+mj-ea"/>
                <a:cs typeface="+mj-cs"/>
              </a:rPr>
              <a:t>The resulting graph can represent a quantum circuit</a:t>
            </a:r>
          </a:p>
          <a:p>
            <a:pPr lvl="2"/>
            <a:r>
              <a:rPr lang="en-US" dirty="0"/>
              <a:t>But not every graph is a valid circuit</a:t>
            </a:r>
          </a:p>
          <a:p>
            <a:pPr lvl="2"/>
            <a:endParaRPr lang="en-US" sz="1200" dirty="0"/>
          </a:p>
          <a:p>
            <a:pPr marL="457200" lvl="1" indent="0">
              <a:buNone/>
            </a:pPr>
            <a:endParaRPr lang="en-US" sz="1600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624DAC6-4DB6-44F0-2634-AFC41BE3D689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3467590" y="3040620"/>
            <a:ext cx="2913062" cy="1512898"/>
          </a:xfrm>
        </p:spPr>
      </p:pic>
    </p:spTree>
    <p:extLst>
      <p:ext uri="{BB962C8B-B14F-4D97-AF65-F5344CB8AC3E}">
        <p14:creationId xmlns:p14="http://schemas.microsoft.com/office/powerpoint/2010/main" val="8977662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624DAC6-4DB6-44F0-2634-AFC41BE3D689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5535103" y="957094"/>
            <a:ext cx="3608897" cy="187428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B2489F4-5617-A4CD-FFCD-149263B0B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Calculating a Graph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DACFFD-AFCB-0DC6-E687-DDF5F42AB18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318009" y="1022649"/>
            <a:ext cx="7438062" cy="4035942"/>
          </a:xfrm>
        </p:spPr>
        <p:txBody>
          <a:bodyPr/>
          <a:lstStyle/>
          <a:p>
            <a:r>
              <a:rPr lang="en-US" dirty="0"/>
              <a:t>To calculate the matrix representation</a:t>
            </a:r>
          </a:p>
          <a:p>
            <a:pPr lvl="2"/>
            <a:r>
              <a:rPr lang="en-US" dirty="0"/>
              <a:t>Divide the graph into regions</a:t>
            </a:r>
          </a:p>
          <a:p>
            <a:pPr lvl="2"/>
            <a:r>
              <a:rPr lang="en-US" dirty="0"/>
              <a:t>Each region must contain </a:t>
            </a:r>
            <a:r>
              <a:rPr lang="en-US" b="1" dirty="0"/>
              <a:t>exactly</a:t>
            </a:r>
            <a:r>
              <a:rPr lang="en-US" dirty="0"/>
              <a:t> one spider</a:t>
            </a:r>
          </a:p>
          <a:p>
            <a:pPr lvl="1" eaLnBrk="1" hangingPunct="1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ea typeface="+mj-ea"/>
                <a:cs typeface="+mj-cs"/>
              </a:rPr>
              <a:t>Simplification works just like normal circuits</a:t>
            </a:r>
          </a:p>
          <a:p>
            <a:pPr lvl="2"/>
            <a:r>
              <a:rPr lang="en-US" dirty="0"/>
              <a:t>“parallel” parts are combined using the tensor product</a:t>
            </a:r>
          </a:p>
          <a:p>
            <a:pPr lvl="2"/>
            <a:r>
              <a:rPr lang="en-US" dirty="0"/>
              <a:t>“sequential” parts are combined using the matrix product</a:t>
            </a:r>
          </a:p>
          <a:p>
            <a:pPr lvl="1" eaLnBrk="1" hangingPunct="1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ea typeface="+mj-ea"/>
                <a:cs typeface="+mj-cs"/>
              </a:rPr>
              <a:t>The resulting matrix represents the circuit</a:t>
            </a:r>
          </a:p>
          <a:p>
            <a:pPr lvl="2"/>
            <a:r>
              <a:rPr lang="en-US" dirty="0"/>
              <a:t>It is not necessary square / unitary</a:t>
            </a:r>
            <a:endParaRPr lang="en-US" sz="1600" dirty="0">
              <a:ea typeface="+mj-ea"/>
              <a:cs typeface="+mj-cs"/>
            </a:endParaRPr>
          </a:p>
          <a:p>
            <a:pPr lvl="2"/>
            <a:endParaRPr lang="en-US" sz="1200" dirty="0"/>
          </a:p>
          <a:p>
            <a:pPr marL="457200" lvl="1" indent="0">
              <a:buNone/>
            </a:pPr>
            <a:endParaRPr lang="en-US" sz="16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131AC8A-11FA-2660-79B1-2BEC118C6419}"/>
              </a:ext>
            </a:extLst>
          </p:cNvPr>
          <p:cNvSpPr/>
          <p:nvPr/>
        </p:nvSpPr>
        <p:spPr>
          <a:xfrm>
            <a:off x="5769607" y="1074418"/>
            <a:ext cx="1429805" cy="751115"/>
          </a:xfrm>
          <a:prstGeom prst="rect">
            <a:avLst/>
          </a:prstGeom>
          <a:noFill/>
          <a:ln w="127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6A304CC-02FB-C714-ADD9-713EA44D907F}"/>
              </a:ext>
            </a:extLst>
          </p:cNvPr>
          <p:cNvSpPr/>
          <p:nvPr/>
        </p:nvSpPr>
        <p:spPr>
          <a:xfrm>
            <a:off x="5769606" y="2160933"/>
            <a:ext cx="1429805" cy="728134"/>
          </a:xfrm>
          <a:prstGeom prst="rect">
            <a:avLst/>
          </a:prstGeom>
          <a:noFill/>
          <a:ln w="127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AF9D74D-7F60-F3AA-0021-2DD65C91B53E}"/>
              </a:ext>
            </a:extLst>
          </p:cNvPr>
          <p:cNvSpPr/>
          <p:nvPr/>
        </p:nvSpPr>
        <p:spPr>
          <a:xfrm>
            <a:off x="7266361" y="1074418"/>
            <a:ext cx="1538149" cy="1814649"/>
          </a:xfrm>
          <a:prstGeom prst="rect">
            <a:avLst/>
          </a:prstGeom>
          <a:noFill/>
          <a:ln w="127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4CCB951-9D76-FE44-27ED-1199D99656B7}"/>
                  </a:ext>
                </a:extLst>
              </p:cNvPr>
              <p:cNvSpPr txBox="1"/>
              <p:nvPr/>
            </p:nvSpPr>
            <p:spPr>
              <a:xfrm>
                <a:off x="5842773" y="1526167"/>
                <a:ext cx="277897" cy="2807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14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sz="1600" dirty="0" err="1">
                  <a:latin typeface="+mn-lt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4CCB951-9D76-FE44-27ED-1199D99656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2773" y="1526167"/>
                <a:ext cx="277897" cy="280718"/>
              </a:xfrm>
              <a:prstGeom prst="rect">
                <a:avLst/>
              </a:prstGeom>
              <a:blipFill>
                <a:blip r:embed="rId3"/>
                <a:stretch>
                  <a:fillRect l="-13043" r="-2174" b="-652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A78C4D0-039D-4468-3CDF-5558406F1DB1}"/>
                  </a:ext>
                </a:extLst>
              </p:cNvPr>
              <p:cNvSpPr txBox="1"/>
              <p:nvPr/>
            </p:nvSpPr>
            <p:spPr>
              <a:xfrm>
                <a:off x="5877637" y="2577997"/>
                <a:ext cx="282641" cy="2807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14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sz="1600" dirty="0" err="1">
                  <a:latin typeface="+mn-lt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A78C4D0-039D-4468-3CDF-5558406F1D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7637" y="2577997"/>
                <a:ext cx="282641" cy="280718"/>
              </a:xfrm>
              <a:prstGeom prst="rect">
                <a:avLst/>
              </a:prstGeom>
              <a:blipFill>
                <a:blip r:embed="rId4"/>
                <a:stretch>
                  <a:fillRect l="-12766" r="-2128" b="-652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E4A48D8-219C-C0FC-9427-3E7711B48164}"/>
                  </a:ext>
                </a:extLst>
              </p:cNvPr>
              <p:cNvSpPr txBox="1"/>
              <p:nvPr/>
            </p:nvSpPr>
            <p:spPr>
              <a:xfrm>
                <a:off x="7710343" y="1143543"/>
                <a:ext cx="282641" cy="2807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14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GB" sz="1600" dirty="0" err="1">
                  <a:latin typeface="+mn-lt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E4A48D8-219C-C0FC-9427-3E7711B481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0343" y="1143543"/>
                <a:ext cx="282641" cy="280718"/>
              </a:xfrm>
              <a:prstGeom prst="rect">
                <a:avLst/>
              </a:prstGeom>
              <a:blipFill>
                <a:blip r:embed="rId5"/>
                <a:stretch>
                  <a:fillRect l="-15217" r="-4348" b="-652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248770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DAB57-4699-9F79-09CD-53D8F26966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Example: CNOT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ED54F5-C8D3-A8D9-AA9A-E5842A83F9D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27</a:t>
            </a:fld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B7C69C39-05B6-701F-1C30-91C3AD6F5D5C}"/>
                  </a:ext>
                </a:extLst>
              </p:cNvPr>
              <p:cNvSpPr>
                <a:spLocks noGrp="1"/>
              </p:cNvSpPr>
              <p:nvPr>
                <p:ph sz="quarter" idx="12"/>
              </p:nvPr>
            </p:nvSpPr>
            <p:spPr>
              <a:xfrm>
                <a:off x="318009" y="1097007"/>
                <a:ext cx="5361067" cy="3510916"/>
              </a:xfrm>
            </p:spPr>
            <p:txBody>
              <a:bodyPr/>
              <a:lstStyle/>
              <a:p>
                <a:pPr marL="342900" indent="-342900">
                  <a:buFont typeface="+mj-lt"/>
                  <a:buAutoNum type="arabicPeriod"/>
                </a:pPr>
                <a:r>
                  <a:rPr lang="en-US" dirty="0"/>
                  <a:t>Evaluate parallel Sections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⊗</m:t>
                    </m:r>
                    <m:sSub>
                      <m:sSubPr>
                        <m:ctrlPr>
                          <a:rPr lang="de-DE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𝑖</m:t>
                    </m:r>
                    <m:sSub>
                      <m:sSubPr>
                        <m:ctrlPr>
                          <a:rPr lang="de-DE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de-DE" sz="1200" i="1">
                        <a:latin typeface="Cambria Math" panose="02040503050406030204" pitchFamily="18" charset="0"/>
                      </a:rPr>
                      <m:t>⊗</m:t>
                    </m:r>
                    <m:r>
                      <a:rPr lang="de-DE" sz="1200" i="1">
                        <a:latin typeface="Cambria Math" panose="02040503050406030204" pitchFamily="18" charset="0"/>
                      </a:rPr>
                      <m:t>𝑅𝑒𝑑𝑆𝑝𝑖𝑑𝑒𝑟</m:t>
                    </m:r>
                    <m:d>
                      <m:dPr>
                        <m:ctrlPr>
                          <a:rPr lang="de-DE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</m:oMath>
                </a14:m>
                <a:endParaRPr lang="de-DE" sz="1200" dirty="0"/>
              </a:p>
              <a:p>
                <a:pPr lvl="2"/>
                <a14:m>
                  <m:oMath xmlns:m="http://schemas.openxmlformats.org/officeDocument/2006/math"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⊗</m:t>
                    </m:r>
                    <m:sSub>
                      <m:sSubPr>
                        <m:ctrlPr>
                          <a:rPr lang="de-DE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de-DE" sz="12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sz="1200" i="1">
                        <a:latin typeface="Cambria Math" panose="02040503050406030204" pitchFamily="18" charset="0"/>
                      </a:rPr>
                      <m:t>𝐺𝑟𝑒𝑒𝑛𝑆𝑝𝑖𝑑𝑒𝑟</m:t>
                    </m:r>
                    <m:d>
                      <m:dPr>
                        <m:ctrlPr>
                          <a:rPr lang="de-DE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2,1</m:t>
                        </m:r>
                      </m:e>
                    </m:d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⊗</m:t>
                    </m:r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𝑖</m:t>
                    </m:r>
                    <m:sSub>
                      <m:sSubPr>
                        <m:ctrlPr>
                          <a:rPr lang="de-DE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de-DE" sz="1000" b="0" dirty="0"/>
              </a:p>
              <a:p>
                <a:pPr marL="457200" lvl="1" indent="0">
                  <a:buNone/>
                </a:pPr>
                <a:endParaRPr lang="en-US" sz="1200" dirty="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dirty="0"/>
                  <a:t>Combine sequential Regions</a:t>
                </a:r>
              </a:p>
              <a:p>
                <a:pPr marL="523875" lvl="2" indent="-342900"/>
                <a14:m>
                  <m:oMath xmlns:m="http://schemas.openxmlformats.org/officeDocument/2006/math"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𝐶𝑁𝑂𝑇</m:t>
                    </m:r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∘</m:t>
                    </m:r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sz="1200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B7C69C39-05B6-701F-1C30-91C3AD6F5D5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xfrm>
                <a:off x="318009" y="1097007"/>
                <a:ext cx="5361067" cy="3510916"/>
              </a:xfrm>
              <a:blipFill>
                <a:blip r:embed="rId2"/>
                <a:stretch>
                  <a:fillRect l="-6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8" name="Picture 57">
            <a:extLst>
              <a:ext uri="{FF2B5EF4-FFF2-40B4-BE49-F238E27FC236}">
                <a16:creationId xmlns:a16="http://schemas.microsoft.com/office/drawing/2014/main" id="{284D8A95-1C54-E928-DE8C-34DECFDDF1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749" y="3180797"/>
            <a:ext cx="8741792" cy="1630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6344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DAB57-4699-9F79-09CD-53D8F26966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Example: CNOT Parallel Sections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ED54F5-C8D3-A8D9-AA9A-E5842A83F9D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28</a:t>
            </a:fld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B7C69C39-05B6-701F-1C30-91C3AD6F5D5C}"/>
                  </a:ext>
                </a:extLst>
              </p:cNvPr>
              <p:cNvSpPr>
                <a:spLocks noGrp="1"/>
              </p:cNvSpPr>
              <p:nvPr>
                <p:ph sz="quarter" idx="12"/>
              </p:nvPr>
            </p:nvSpPr>
            <p:spPr>
              <a:xfrm>
                <a:off x="318009" y="1097007"/>
                <a:ext cx="8092777" cy="3510916"/>
              </a:xfrm>
            </p:spPr>
            <p:txBody>
              <a:bodyPr/>
              <a:lstStyle/>
              <a:p>
                <a:pPr lvl="1"/>
                <a14:m>
                  <m:oMath xmlns:m="http://schemas.openxmlformats.org/officeDocument/2006/math">
                    <m:r>
                      <a:rPr lang="de-DE" sz="1400" dirty="0" smtClean="0"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𝐴</m:t>
                    </m:r>
                    <m:r>
                      <a:rPr lang="de-DE" sz="1400" dirty="0" smtClean="0"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lang="de-DE" sz="1400" dirty="0" smtClean="0"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𝑖</m:t>
                    </m:r>
                    <m:sSub>
                      <m:sSubPr>
                        <m:ctrlPr>
                          <a:rPr lang="de-DE" sz="1400" i="1" dirty="0"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sSubPr>
                      <m:e>
                        <m:r>
                          <a:rPr lang="de-DE" sz="1400" dirty="0"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𝑑</m:t>
                        </m:r>
                      </m:e>
                      <m:sub>
                        <m:r>
                          <a:rPr lang="de-DE" sz="1400" dirty="0"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2</m:t>
                        </m:r>
                      </m:sub>
                    </m:sSub>
                    <m:r>
                      <a:rPr lang="de-DE" sz="1400" dirty="0">
                        <a:latin typeface="Cambria Math" panose="02040503050406030204" pitchFamily="18" charset="0"/>
                        <a:ea typeface="+mj-ea"/>
                        <a:cs typeface="+mj-cs"/>
                      </a:rPr>
                      <m:t>⊗</m:t>
                    </m:r>
                    <m:r>
                      <a:rPr lang="de-DE" sz="1400" dirty="0"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𝑅𝑒𝑑𝑆𝑝𝑖𝑑𝑒𝑟</m:t>
                    </m:r>
                    <m:d>
                      <m:dPr>
                        <m:ctrlPr>
                          <a:rPr lang="de-DE" sz="1400" i="1" dirty="0"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dPr>
                      <m:e>
                        <m:r>
                          <a:rPr lang="de-DE" sz="1400" b="0" i="0" dirty="0" smtClean="0"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1</m:t>
                        </m:r>
                        <m:r>
                          <a:rPr lang="de-DE" sz="1400" dirty="0"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, </m:t>
                        </m:r>
                        <m:r>
                          <a:rPr lang="de-DE" sz="1400" b="0" i="0" dirty="0" smtClean="0"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2</m:t>
                        </m:r>
                      </m:e>
                    </m:d>
                    <m:r>
                      <a:rPr lang="de-DE" sz="1400" dirty="0"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sSub>
                      <m:sSubPr>
                        <m:ctrlPr>
                          <a:rPr lang="de-DE" sz="1400" i="1" dirty="0"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 sz="1400" dirty="0"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id</m:t>
                        </m:r>
                      </m:e>
                      <m:sub>
                        <m:r>
                          <a:rPr lang="de-DE" sz="1400" dirty="0"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2</m:t>
                        </m:r>
                      </m:sub>
                    </m:sSub>
                    <m:r>
                      <a:rPr lang="de-DE" sz="1400" dirty="0">
                        <a:latin typeface="Cambria Math" panose="02040503050406030204" pitchFamily="18" charset="0"/>
                        <a:ea typeface="+mj-ea"/>
                        <a:cs typeface="+mj-cs"/>
                      </a:rPr>
                      <m:t>⊗</m:t>
                    </m:r>
                    <m:d>
                      <m:dPr>
                        <m:endChr m:val="⟩"/>
                        <m:ctrlPr>
                          <a:rPr lang="de-DE" sz="1400" i="1" dirty="0"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dPr>
                      <m:e>
                        <m:r>
                          <a:rPr lang="de-DE" sz="1400" dirty="0"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 </m:t>
                        </m:r>
                      </m:e>
                      <m:e>
                        <m:r>
                          <a:rPr lang="de-DE" sz="1400" dirty="0"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+</m:t>
                        </m:r>
                      </m:e>
                    </m:d>
                    <m:d>
                      <m:dPr>
                        <m:begChr m:val="⟨"/>
                        <m:ctrlPr>
                          <a:rPr lang="de-DE" sz="1400" i="1" dirty="0"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dPr>
                      <m:e>
                        <m:r>
                          <a:rPr lang="de-DE" sz="1400" b="0" i="0" dirty="0" smtClean="0"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+</m:t>
                        </m:r>
                        <m:r>
                          <a:rPr lang="de-DE" sz="1400" dirty="0"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+</m:t>
                        </m:r>
                      </m:e>
                      <m:e>
                        <m:r>
                          <a:rPr lang="de-DE" sz="1400" b="0" i="0" dirty="0" smtClean="0"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 </m:t>
                        </m:r>
                        <m:r>
                          <a:rPr lang="de-DE" sz="1400" dirty="0"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+</m:t>
                        </m:r>
                        <m:r>
                          <a:rPr lang="de-DE" sz="1400" b="0" i="0" dirty="0" smtClean="0"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 </m:t>
                        </m:r>
                        <m:d>
                          <m:dPr>
                            <m:begChr m:val="|"/>
                            <m:endChr m:val="⟩"/>
                            <m:ctrlPr>
                              <a:rPr lang="de-DE" sz="1400" i="1" dirty="0">
                                <a:latin typeface="Cambria Math" panose="02040503050406030204" pitchFamily="18" charset="0"/>
                                <a:ea typeface="+mj-ea"/>
                                <a:cs typeface="+mj-cs"/>
                              </a:rPr>
                            </m:ctrlPr>
                          </m:dPr>
                          <m:e>
                            <m:r>
                              <a:rPr lang="de-DE" sz="1400" dirty="0">
                                <a:latin typeface="Cambria Math" panose="02040503050406030204" pitchFamily="18" charset="0"/>
                                <a:ea typeface="+mj-ea"/>
                                <a:cs typeface="+mj-cs"/>
                              </a:rPr>
                              <m:t>−</m:t>
                            </m:r>
                          </m:e>
                        </m:d>
                        <m:d>
                          <m:dPr>
                            <m:begChr m:val="⟨"/>
                            <m:endChr m:val="|"/>
                            <m:ctrlPr>
                              <a:rPr lang="de-DE" sz="1400" i="1" dirty="0">
                                <a:latin typeface="Cambria Math" panose="02040503050406030204" pitchFamily="18" charset="0"/>
                                <a:ea typeface="+mj-ea"/>
                                <a:cs typeface="+mj-cs"/>
                              </a:rPr>
                            </m:ctrlPr>
                          </m:dPr>
                          <m:e>
                            <m:r>
                              <a:rPr lang="de-DE" sz="1400" dirty="0">
                                <a:latin typeface="Cambria Math" panose="02040503050406030204" pitchFamily="18" charset="0"/>
                                <a:ea typeface="+mj-ea"/>
                                <a:cs typeface="+mj-cs"/>
                              </a:rPr>
                              <m:t>−−</m:t>
                            </m:r>
                          </m:e>
                        </m:d>
                        <m:r>
                          <a:rPr lang="de-DE" sz="1400" dirty="0"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 </m:t>
                        </m:r>
                      </m:e>
                    </m:d>
                  </m:oMath>
                </a14:m>
                <a:endParaRPr lang="de-DE" dirty="0">
                  <a:ea typeface="+mj-ea"/>
                  <a:cs typeface="+mj-cs"/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de-DE" sz="1100" i="1" dirty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de-DE" sz="1100" i="1" dirty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de-DE" sz="11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de-DE" sz="1100" i="1" dirty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de-DE" sz="1100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de-DE" sz="1100" i="1" dirty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de-DE" sz="1100" i="1" dirty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de-DE" sz="1100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de-DE" sz="1100" i="1" dirty="0">
                        <a:latin typeface="Cambria Math" panose="02040503050406030204" pitchFamily="18" charset="0"/>
                      </a:rPr>
                      <m:t>⊗</m:t>
                    </m:r>
                    <m:f>
                      <m:fPr>
                        <m:ctrlPr>
                          <a:rPr lang="de-DE" sz="11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100" i="1" dirty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de-DE" sz="1100" i="1" dirty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de-DE" sz="11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de-DE" sz="11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de-DE" sz="1100" i="1" dirty="0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de-DE" sz="1100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de-DE" sz="1100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de-DE" sz="1100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de-DE" sz="1100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de-DE" sz="11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100" b="0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de-DE" sz="1100" b="0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de-DE" sz="11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100" b="0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de-DE" sz="1100" b="0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  <m:r>
                      <a:rPr lang="de-DE" sz="1100" i="1" dirty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sz="11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100" i="1" dirty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de-DE" sz="1100" i="1" dirty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de-DE" sz="11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de-DE" sz="11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de-DE" sz="1100" i="1" dirty="0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de-DE" sz="11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100" i="1" dirty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de-DE" sz="1100" i="1" dirty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de-DE" sz="1100" i="1" dirty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de-DE" sz="1100" i="1" dirty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de-DE" sz="11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de-DE" sz="1100" i="1" dirty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de-DE" sz="1100" i="1" dirty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</m:mr>
                                    </m:m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de-DE" sz="11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de-DE" sz="1100" i="1" dirty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de-DE" sz="1100" i="1" dirty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de-DE" sz="11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100" b="0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de-DE" sz="1100" i="1" dirty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de-DE" sz="1100" i="1" dirty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de-DE" sz="1100" b="0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de-DE" sz="11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de-DE" sz="1100" i="1" dirty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de-DE" sz="1100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de-DE" sz="11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de-DE" sz="1100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de-DE" sz="1100" i="1" dirty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de-DE" sz="11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100" b="0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de-DE" sz="1100" i="1" dirty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de-DE" sz="1100" i="1" dirty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de-DE" sz="1100" b="0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de-DE" sz="11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de-DE" sz="1100" i="1" dirty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de-DE" sz="1100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de-DE" sz="11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de-DE" sz="1100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de-DE" sz="1100" i="1" dirty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de-DE" sz="11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100" i="1" dirty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de-DE" sz="1100" i="1" dirty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de-DE" sz="1100" i="1" dirty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de-DE" sz="1100" i="1" dirty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de-DE" sz="11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de-DE" sz="1100" i="1" dirty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de-DE" sz="1100" i="1" dirty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</m:mr>
                                    </m:m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de-DE" sz="11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de-DE" sz="1100" i="1" dirty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de-DE" sz="1100" i="1" dirty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endParaRPr lang="de-DE" sz="1000" i="1" dirty="0">
                  <a:latin typeface="Cambria Math" panose="02040503050406030204" pitchFamily="18" charset="0"/>
                </a:endParaRPr>
              </a:p>
              <a:p>
                <a:pPr lvl="1"/>
                <a:endParaRPr lang="de-DE" dirty="0">
                  <a:ea typeface="+mj-ea"/>
                  <a:cs typeface="+mj-cs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de-DE" sz="1400"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𝐵</m:t>
                    </m:r>
                    <m:r>
                      <a:rPr lang="de-DE" sz="1400"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lang="de-DE" sz="1400"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𝐺𝑟𝑒𝑒𝑛𝑆𝑝𝑖𝑑𝑒𝑟</m:t>
                    </m:r>
                    <m:d>
                      <m:dPr>
                        <m:ctrlPr>
                          <a:rPr lang="de-DE" sz="1400" i="1"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dPr>
                      <m:e>
                        <m:r>
                          <a:rPr lang="de-DE" sz="1400"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2,1</m:t>
                        </m:r>
                      </m:e>
                    </m:d>
                    <m:r>
                      <a:rPr lang="de-DE" sz="1400">
                        <a:latin typeface="Cambria Math" panose="02040503050406030204" pitchFamily="18" charset="0"/>
                        <a:ea typeface="+mj-ea"/>
                        <a:cs typeface="+mj-cs"/>
                      </a:rPr>
                      <m:t>⊗</m:t>
                    </m:r>
                    <m:r>
                      <a:rPr lang="de-DE" sz="1400"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𝑖</m:t>
                    </m:r>
                    <m:sSub>
                      <m:sSubPr>
                        <m:ctrlPr>
                          <a:rPr lang="de-DE" sz="1400" i="1"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sSubPr>
                      <m:e>
                        <m:r>
                          <a:rPr lang="de-DE" sz="1400"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𝑑</m:t>
                        </m:r>
                      </m:e>
                      <m:sub>
                        <m:r>
                          <a:rPr lang="de-DE" sz="1400"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2</m:t>
                        </m:r>
                      </m:sub>
                    </m:sSub>
                    <m:r>
                      <a:rPr lang="de-DE" sz="1400"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d>
                      <m:dPr>
                        <m:endChr m:val="⟩"/>
                        <m:ctrlPr>
                          <a:rPr lang="de-DE" sz="1400" i="1"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dPr>
                      <m:e>
                        <m:r>
                          <a:rPr lang="de-DE" sz="1400"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 </m:t>
                        </m:r>
                      </m:e>
                      <m:e>
                        <m:r>
                          <a:rPr lang="de-DE" sz="1400"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00</m:t>
                        </m:r>
                      </m:e>
                    </m:d>
                    <m:d>
                      <m:dPr>
                        <m:begChr m:val="⟨"/>
                        <m:ctrlPr>
                          <a:rPr lang="de-DE" sz="1400" i="1"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dPr>
                      <m:e>
                        <m:r>
                          <a:rPr lang="de-DE" sz="1400"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0</m:t>
                        </m:r>
                      </m:e>
                      <m:e>
                        <m:r>
                          <a:rPr lang="de-DE" sz="1400"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 + </m:t>
                        </m:r>
                        <m:d>
                          <m:dPr>
                            <m:begChr m:val="|"/>
                            <m:endChr m:val="⟩"/>
                            <m:ctrlPr>
                              <a:rPr lang="de-DE" sz="1400" i="1">
                                <a:latin typeface="Cambria Math" panose="02040503050406030204" pitchFamily="18" charset="0"/>
                                <a:ea typeface="+mj-ea"/>
                                <a:cs typeface="+mj-cs"/>
                              </a:rPr>
                            </m:ctrlPr>
                          </m:dPr>
                          <m:e>
                            <m:r>
                              <a:rPr lang="de-DE" sz="1400">
                                <a:latin typeface="Cambria Math" panose="02040503050406030204" pitchFamily="18" charset="0"/>
                                <a:ea typeface="+mj-ea"/>
                                <a:cs typeface="+mj-cs"/>
                              </a:rPr>
                              <m:t>11</m:t>
                            </m:r>
                          </m:e>
                        </m:d>
                        <m:d>
                          <m:dPr>
                            <m:begChr m:val="⟨"/>
                            <m:endChr m:val="|"/>
                            <m:ctrlPr>
                              <a:rPr lang="de-DE" sz="1400" i="1">
                                <a:latin typeface="Cambria Math" panose="02040503050406030204" pitchFamily="18" charset="0"/>
                                <a:ea typeface="+mj-ea"/>
                                <a:cs typeface="+mj-cs"/>
                              </a:rPr>
                            </m:ctrlPr>
                          </m:dPr>
                          <m:e>
                            <m:r>
                              <a:rPr lang="de-DE" sz="1400">
                                <a:latin typeface="Cambria Math" panose="02040503050406030204" pitchFamily="18" charset="0"/>
                                <a:ea typeface="+mj-ea"/>
                                <a:cs typeface="+mj-cs"/>
                              </a:rPr>
                              <m:t>1</m:t>
                            </m:r>
                          </m:e>
                        </m:d>
                        <m:r>
                          <a:rPr lang="de-DE" sz="1400"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 </m:t>
                        </m:r>
                      </m:e>
                    </m:d>
                    <m:r>
                      <a:rPr lang="de-DE" sz="1400">
                        <a:latin typeface="Cambria Math" panose="02040503050406030204" pitchFamily="18" charset="0"/>
                        <a:ea typeface="+mj-ea"/>
                        <a:cs typeface="+mj-cs"/>
                      </a:rPr>
                      <m:t>⊗</m:t>
                    </m:r>
                    <m:r>
                      <a:rPr lang="de-DE" sz="1400"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𝑖</m:t>
                    </m:r>
                    <m:sSub>
                      <m:sSubPr>
                        <m:ctrlPr>
                          <a:rPr lang="de-DE" sz="1400" i="1"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sSubPr>
                      <m:e>
                        <m:r>
                          <a:rPr lang="de-DE" sz="1400"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𝑑</m:t>
                        </m:r>
                      </m:e>
                      <m:sub>
                        <m:r>
                          <a:rPr lang="de-DE" sz="1400"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2</m:t>
                        </m:r>
                      </m:sub>
                    </m:sSub>
                  </m:oMath>
                </a14:m>
                <a:endParaRPr lang="de-DE" sz="1400" dirty="0">
                  <a:ea typeface="+mj-ea"/>
                  <a:cs typeface="+mj-cs"/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de-DE" sz="1100" i="1" dirty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de-DE" sz="1100" i="1" dirty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de-DE" sz="11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de-DE" sz="1100" i="1" dirty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de-DE" sz="1100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de-DE" sz="1100" i="1" dirty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de-DE" sz="11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100" i="1" dirty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de-DE" sz="1100" i="1" dirty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r>
                                <a:rPr lang="de-DE" sz="1100" i="1" dirty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de-DE" sz="1100" i="1" dirty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de-DE" sz="11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100" i="1" dirty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de-DE" sz="1100" i="1" dirty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  <m:r>
                      <a:rPr lang="de-DE" sz="1100" i="1" dirty="0">
                        <a:latin typeface="Cambria Math" panose="02040503050406030204" pitchFamily="18" charset="0"/>
                      </a:rPr>
                      <m:t>⊗</m:t>
                    </m:r>
                    <m:d>
                      <m:dPr>
                        <m:begChr m:val="["/>
                        <m:endChr m:val="]"/>
                        <m:ctrlPr>
                          <a:rPr lang="de-DE" sz="11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de-DE" sz="1100" i="1" dirty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de-DE" sz="1100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de-DE" sz="1100" i="1" dirty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de-DE" sz="1100" i="1" dirty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de-DE" sz="1100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de-DE" sz="1100" i="1" dirty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de-DE" sz="11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de-DE" sz="1100" i="1" dirty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de-DE" sz="11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100" i="1" dirty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de-DE" sz="1100" i="1" dirty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de-DE" sz="1100" i="1" dirty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de-DE" sz="1100" i="1" dirty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de-DE" sz="11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100" i="1" dirty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de-DE" sz="1100" i="1" dirty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de-DE" sz="1100" i="1" dirty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de-DE" sz="1100" i="1" dirty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de-DE" sz="11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de-DE" sz="11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de-DE" sz="1100" i="1" dirty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de-DE" sz="1100" i="1" dirty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de-DE" sz="1100" i="1" dirty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de-DE" sz="1100" i="1" dirty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de-DE" sz="11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de-DE" sz="1100" i="1" dirty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de-DE" sz="1100" i="1" dirty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de-DE" sz="1100" i="1" dirty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de-DE" sz="1100" i="1" dirty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de-DE" sz="11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100" i="1" dirty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de-DE" sz="1100" i="1" dirty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de-DE" sz="1100" i="1" dirty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de-DE" sz="1100" i="1" dirty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de-DE" sz="11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100" i="1" dirty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de-DE" sz="1100" i="1" dirty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de-DE" sz="1100" i="1" dirty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de-DE" sz="1100" i="1" dirty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de-DE" sz="11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100" i="1" dirty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de-DE" sz="1100" i="1" dirty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de-DE" sz="11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de-DE" sz="1100" i="1" dirty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e>
                                          <m:r>
                                            <a:rPr lang="de-DE" sz="1100" i="1" dirty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  <m:mr>
                                  <m:e>
                                    <m:r>
                                      <a:rPr lang="de-DE" sz="1100" i="1" dirty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de-DE" sz="1100" i="1" dirty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de-DE" sz="11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de-DE" sz="1100" i="1" dirty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de-DE" sz="1100" i="1" dirty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endParaRPr lang="de-DE" sz="1100" i="1" dirty="0"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:endParaRPr lang="en-US" sz="1200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B7C69C39-05B6-701F-1C30-91C3AD6F5D5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xfrm>
                <a:off x="318009" y="1097007"/>
                <a:ext cx="8092777" cy="3510916"/>
              </a:xfrm>
              <a:blipFill>
                <a:blip r:embed="rId4"/>
                <a:stretch>
                  <a:fillRect l="-7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9" name="Content Placeholder 128">
            <a:extLst>
              <a:ext uri="{FF2B5EF4-FFF2-40B4-BE49-F238E27FC236}">
                <a16:creationId xmlns:a16="http://schemas.microsoft.com/office/drawing/2014/main" id="{92556F24-8815-4CA3-7FBF-E766B7D42231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5"/>
          <a:stretch>
            <a:fillRect/>
          </a:stretch>
        </p:blipFill>
        <p:spPr>
          <a:xfrm>
            <a:off x="6480175" y="810129"/>
            <a:ext cx="2466974" cy="2152877"/>
          </a:xfrm>
        </p:spPr>
      </p:pic>
    </p:spTree>
    <p:extLst>
      <p:ext uri="{BB962C8B-B14F-4D97-AF65-F5344CB8AC3E}">
        <p14:creationId xmlns:p14="http://schemas.microsoft.com/office/powerpoint/2010/main" val="2142486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DAB57-4699-9F79-09CD-53D8F26966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Example: CNOT Sequential Sections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ED54F5-C8D3-A8D9-AA9A-E5842A83F9D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29</a:t>
            </a:fld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B7C69C39-05B6-701F-1C30-91C3AD6F5D5C}"/>
                  </a:ext>
                </a:extLst>
              </p:cNvPr>
              <p:cNvSpPr>
                <a:spLocks noGrp="1"/>
              </p:cNvSpPr>
              <p:nvPr>
                <p:ph sz="quarter" idx="12"/>
              </p:nvPr>
            </p:nvSpPr>
            <p:spPr>
              <a:xfrm>
                <a:off x="318009" y="1097007"/>
                <a:ext cx="8092777" cy="3510916"/>
              </a:xfrm>
            </p:spPr>
            <p:txBody>
              <a:bodyPr/>
              <a:lstStyle/>
              <a:p>
                <a:pPr lvl="1"/>
                <a14:m>
                  <m:oMath xmlns:m="http://schemas.openxmlformats.org/officeDocument/2006/math">
                    <m:r>
                      <a:rPr lang="de-DE" sz="1400"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𝑅</m:t>
                    </m:r>
                    <m:r>
                      <a:rPr lang="de-DE" sz="1400"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lang="de-DE" sz="1400"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𝐵</m:t>
                    </m:r>
                    <m:r>
                      <a:rPr lang="de-DE" sz="1400">
                        <a:latin typeface="Cambria Math" panose="02040503050406030204" pitchFamily="18" charset="0"/>
                        <a:ea typeface="+mj-ea"/>
                        <a:cs typeface="+mj-cs"/>
                      </a:rPr>
                      <m:t>∘</m:t>
                    </m:r>
                    <m:r>
                      <a:rPr lang="de-DE" sz="1400"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𝐴</m:t>
                    </m:r>
                  </m:oMath>
                </a14:m>
                <a:endParaRPr lang="de-DE" sz="1400" dirty="0">
                  <a:ea typeface="+mj-ea"/>
                  <a:cs typeface="+mj-cs"/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de-DE" sz="1100" i="1" dirty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de-DE" sz="1100" i="1" dirty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de-DE" sz="11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de-DE" sz="1100" i="1" dirty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de-DE" sz="11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100" i="1" dirty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de-DE" sz="1100" i="1" dirty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de-DE" sz="1100" i="1" dirty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de-DE" sz="1100" i="1" dirty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de-DE" sz="11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100" i="1" dirty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de-DE" sz="1100" i="1" dirty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de-DE" sz="1100" i="1" dirty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de-DE" sz="1100" i="1" dirty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de-DE" sz="11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de-DE" sz="11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de-DE" sz="1100" i="1" dirty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de-DE" sz="1100" i="1" dirty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de-DE" sz="1100" i="1" dirty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de-DE" sz="1100" i="1" dirty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de-DE" sz="11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de-DE" sz="1100" i="1" dirty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de-DE" sz="1100" i="1" dirty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de-DE" sz="1100" i="1" dirty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de-DE" sz="1100" i="1" dirty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de-DE" sz="11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100" i="1" dirty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de-DE" sz="1100" i="1" dirty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de-DE" sz="1100" i="1" dirty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de-DE" sz="1100" i="1" dirty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de-DE" sz="11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100" i="1" dirty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de-DE" sz="1100" i="1" dirty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de-DE" sz="1100" i="1" dirty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de-DE" sz="1100" i="1" dirty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de-DE" sz="11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100" i="1" dirty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de-DE" sz="1100" i="1" dirty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de-DE" sz="11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de-DE" sz="1100" i="1" dirty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e>
                                          <m:r>
                                            <a:rPr lang="de-DE" sz="1100" i="1" dirty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  <m:mr>
                                  <m:e>
                                    <m:r>
                                      <a:rPr lang="de-DE" sz="1100" i="1" dirty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de-DE" sz="1100" i="1" dirty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de-DE" sz="11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de-DE" sz="1100" i="1" dirty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de-DE" sz="1100" i="1" dirty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  <m:r>
                      <a:rPr lang="de-DE" sz="1100" i="1" dirty="0">
                        <a:latin typeface="Cambria Math" panose="02040503050406030204" pitchFamily="18" charset="0"/>
                      </a:rPr>
                      <m:t>∘</m:t>
                    </m:r>
                    <m:f>
                      <m:fPr>
                        <m:ctrlPr>
                          <a:rPr lang="de-DE" sz="11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100" i="1" dirty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de-DE" sz="1100" i="1" dirty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de-DE" sz="11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de-DE" sz="11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de-DE" sz="1100" i="1" dirty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de-DE" sz="11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100" i="1" dirty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de-DE" sz="1100" i="1" dirty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de-DE" sz="1100" i="1" dirty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de-DE" sz="1100" i="1" dirty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de-DE" sz="11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de-DE" sz="1100" i="1" dirty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de-DE" sz="1100" i="1" dirty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</m:mr>
                                    </m:m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de-DE" sz="11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de-DE" sz="1100" i="1" dirty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de-DE" sz="1100" i="1" dirty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de-DE" sz="11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100" i="1" dirty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de-DE" sz="1100" i="1" dirty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de-DE" sz="1100" i="1" dirty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de-DE" sz="1100" i="1" dirty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de-DE" sz="11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de-DE" sz="1100" i="1" dirty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de-DE" sz="1100" i="1" dirty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de-DE" sz="11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de-DE" sz="1100" i="1" dirty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de-DE" sz="1100" i="1" dirty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de-DE" sz="11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100" i="1" dirty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de-DE" sz="1100" i="1" dirty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de-DE" sz="1100" i="1" dirty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de-DE" sz="1100" i="1" dirty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de-DE" sz="11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de-DE" sz="1100" i="1" dirty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de-DE" sz="1100" i="1" dirty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de-DE" sz="11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de-DE" sz="1100" i="1" dirty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de-DE" sz="1100" i="1" dirty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de-DE" sz="11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100" i="1" dirty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de-DE" sz="1100" i="1" dirty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de-DE" sz="1100" i="1" dirty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de-DE" sz="1100" i="1" dirty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de-DE" sz="11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de-DE" sz="1100" i="1" dirty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de-DE" sz="1100" i="1" dirty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</m:mr>
                                    </m:m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de-DE" sz="11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de-DE" sz="1100" i="1" dirty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de-DE" sz="1100" i="1" dirty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  <m:r>
                      <a:rPr lang="de-DE" sz="1100" i="1" dirty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sz="11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100" i="1" dirty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de-DE" sz="1100" i="1" dirty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de-DE" sz="11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de-DE" sz="11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de-DE" sz="1100" i="1" dirty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de-DE" sz="11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100" i="1" dirty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de-DE" sz="1100" i="1" dirty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de-DE" sz="1100" i="1" dirty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de-DE" sz="1100" i="1" dirty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de-DE" sz="11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100" i="1" dirty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de-DE" sz="1100" i="1" dirty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de-DE" sz="1100" i="1" dirty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de-DE" sz="1100" i="1" dirty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de-DE" sz="11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100" i="1" dirty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de-DE" sz="1100" i="1" dirty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de-DE" sz="1100" i="1" dirty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de-DE" sz="1100" i="1" dirty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de-DE" sz="11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100" i="1" dirty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de-DE" sz="1100" i="1" dirty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de-DE" sz="1100" i="1" dirty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de-DE" sz="1100" i="1" dirty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  <m:r>
                      <m:rPr>
                        <m:lit/>
                      </m:rPr>
                      <a:rPr lang="de-DE" sz="1100" i="1" dirty="0">
                        <a:latin typeface="Cambria Math" panose="02040503050406030204" pitchFamily="18" charset="0"/>
                      </a:rPr>
                      <m:t>∝</m:t>
                    </m:r>
                    <m:r>
                      <a:rPr lang="de-DE" sz="1100" i="1" dirty="0">
                        <a:latin typeface="Cambria Math" panose="02040503050406030204" pitchFamily="18" charset="0"/>
                      </a:rPr>
                      <m:t>𝐶𝑁𝑂𝑇</m:t>
                    </m:r>
                  </m:oMath>
                </a14:m>
                <a:endParaRPr lang="de-DE" sz="1100" i="1" dirty="0">
                  <a:latin typeface="Cambria Math" panose="02040503050406030204" pitchFamily="18" charset="0"/>
                </a:endParaRPr>
              </a:p>
              <a:p>
                <a:pPr lvl="2"/>
                <a:endParaRPr lang="de-DE" sz="1100" i="1" dirty="0"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:endParaRPr lang="en-US" sz="1200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B7C69C39-05B6-701F-1C30-91C3AD6F5D5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xfrm>
                <a:off x="318009" y="1097007"/>
                <a:ext cx="8092777" cy="3510916"/>
              </a:xfrm>
              <a:blipFill>
                <a:blip r:embed="rId4"/>
                <a:stretch>
                  <a:fillRect l="-7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062E86C0-2BCB-237C-2434-E59D6130BB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7589" y="751288"/>
            <a:ext cx="2369662" cy="206795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3400438-2EF2-25A5-37F1-A95BBD44DC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3214" y="3312625"/>
            <a:ext cx="7550677" cy="139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0964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D0B4A8-36F2-4625-57A7-7C39DD44FF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Applications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F320017-D36F-42AB-B5E8-64E4278B87B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3</a:t>
            </a:fld>
            <a:endParaRPr lang="de-DE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5F0411-3564-1F51-AEE5-B9008166873B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GB" dirty="0"/>
              <a:t>Quantum circuit optimization</a:t>
            </a:r>
          </a:p>
          <a:p>
            <a:pPr lvl="2"/>
            <a:r>
              <a:rPr lang="en-GB" dirty="0"/>
              <a:t>Reduce the complexity of circuits</a:t>
            </a:r>
          </a:p>
          <a:p>
            <a:pPr lvl="2"/>
            <a:r>
              <a:rPr lang="en-GB" dirty="0"/>
              <a:t>T-count reduction</a:t>
            </a:r>
          </a:p>
          <a:p>
            <a:pPr lvl="3"/>
            <a:r>
              <a:rPr lang="en-GB" dirty="0"/>
              <a:t>Important metric for performing fault-tolerant computations</a:t>
            </a:r>
          </a:p>
          <a:p>
            <a:pPr lvl="1" eaLnBrk="1" hangingPunct="1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sz="1800" dirty="0">
                <a:ea typeface="+mj-ea"/>
                <a:cs typeface="+mj-cs"/>
              </a:rPr>
              <a:t>Circuit compilation</a:t>
            </a:r>
          </a:p>
          <a:p>
            <a:pPr lvl="2"/>
            <a:r>
              <a:rPr lang="en-GB" dirty="0"/>
              <a:t>Reducing high-level quantum algorithms to run on a target architecture</a:t>
            </a:r>
          </a:p>
        </p:txBody>
      </p:sp>
    </p:spTree>
    <p:extLst>
      <p:ext uri="{BB962C8B-B14F-4D97-AF65-F5344CB8AC3E}">
        <p14:creationId xmlns:p14="http://schemas.microsoft.com/office/powerpoint/2010/main" val="34892511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DAB57-4699-9F79-09CD-53D8F26966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Where to draw the Regions?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ED54F5-C8D3-A8D9-AA9A-E5842A83F9D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30</a:t>
            </a:fld>
            <a:endParaRPr lang="de-DE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C69C39-05B6-701F-1C30-91C3AD6F5D5C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318008" y="1097007"/>
            <a:ext cx="6700011" cy="3510916"/>
          </a:xfrm>
        </p:spPr>
        <p:txBody>
          <a:bodyPr/>
          <a:lstStyle/>
          <a:p>
            <a:pPr lvl="1" eaLnBrk="1" hangingPunct="1">
              <a:lnSpc>
                <a:spcPct val="150000"/>
              </a:lnSpc>
              <a:spcBef>
                <a:spcPts val="600"/>
              </a:spcBef>
            </a:pPr>
            <a:r>
              <a:rPr lang="en-US" sz="1800" dirty="0">
                <a:ea typeface="+mj-ea"/>
                <a:cs typeface="+mj-cs"/>
              </a:rPr>
              <a:t>There may exist multiple ways of drawing the regions</a:t>
            </a:r>
          </a:p>
          <a:p>
            <a:pPr lvl="2"/>
            <a:r>
              <a:rPr lang="en-US" dirty="0"/>
              <a:t>Obvious, as you are allowed to move components around</a:t>
            </a:r>
          </a:p>
          <a:p>
            <a:pPr lvl="2"/>
            <a:r>
              <a:rPr lang="en-US" dirty="0"/>
              <a:t>“Only topology matters”</a:t>
            </a:r>
          </a:p>
          <a:p>
            <a:pPr lvl="1" eaLnBrk="1" hangingPunct="1">
              <a:lnSpc>
                <a:spcPct val="150000"/>
              </a:lnSpc>
              <a:spcBef>
                <a:spcPts val="600"/>
              </a:spcBef>
            </a:pPr>
            <a:r>
              <a:rPr lang="en-US" sz="1800" dirty="0">
                <a:ea typeface="+mj-ea"/>
                <a:cs typeface="+mj-cs"/>
              </a:rPr>
              <a:t>This leads to different matrices in the calculation process</a:t>
            </a:r>
          </a:p>
          <a:p>
            <a:pPr lvl="2"/>
            <a:r>
              <a:rPr lang="en-US" dirty="0"/>
              <a:t>But the final matrices are always equivalent</a:t>
            </a:r>
          </a:p>
          <a:p>
            <a:pPr lvl="2"/>
            <a:r>
              <a:rPr lang="en-US" dirty="0"/>
              <a:t>(neglecting the global scalar factor)</a:t>
            </a:r>
          </a:p>
          <a:p>
            <a:pPr lvl="2"/>
            <a:endParaRPr lang="en-US" dirty="0"/>
          </a:p>
          <a:p>
            <a:pPr lvl="1" eaLnBrk="1" hangingPunct="1">
              <a:lnSpc>
                <a:spcPct val="150000"/>
              </a:lnSpc>
              <a:spcBef>
                <a:spcPts val="600"/>
              </a:spcBef>
            </a:pPr>
            <a:r>
              <a:rPr lang="en-US" sz="1800" dirty="0">
                <a:ea typeface="+mj-ea"/>
                <a:cs typeface="+mj-cs"/>
              </a:rPr>
              <a:t>But why do it this way?</a:t>
            </a:r>
          </a:p>
          <a:p>
            <a:pPr lvl="2"/>
            <a:r>
              <a:rPr lang="en-US" dirty="0"/>
              <a:t>It is just as bad as the classical matrix approach</a:t>
            </a:r>
          </a:p>
          <a:p>
            <a:pPr lvl="1"/>
            <a:endParaRPr lang="en-US" sz="1400" dirty="0"/>
          </a:p>
          <a:p>
            <a:pPr marL="457200" lvl="1" indent="0">
              <a:buNone/>
            </a:pPr>
            <a:endParaRPr lang="en-US" sz="1200" dirty="0"/>
          </a:p>
        </p:txBody>
      </p:sp>
      <p:pic>
        <p:nvPicPr>
          <p:cNvPr id="2050" name="Picture 2" descr="Unifying flavors of fault tolerance with the ZX calculus – arXiv Vanity">
            <a:extLst>
              <a:ext uri="{FF2B5EF4-FFF2-40B4-BE49-F238E27FC236}">
                <a16:creationId xmlns:a16="http://schemas.microsoft.com/office/drawing/2014/main" id="{E967D9E1-A59A-D668-B1E6-E2059CEF8B45}"/>
              </a:ext>
            </a:extLst>
          </p:cNvPr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3011" y="2902915"/>
            <a:ext cx="3410016" cy="1705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03422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D1AB7A-54B7-2350-5924-293A0B76E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Simplification Rules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3201FD-5C37-931A-C1BC-5EC0BA5CE3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31</a:t>
            </a:fld>
            <a:endParaRPr lang="de-DE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BA782E-9266-9F7E-3C8A-67CC498016B2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318009" y="1097006"/>
            <a:ext cx="8509000" cy="2540999"/>
          </a:xfrm>
        </p:spPr>
        <p:txBody>
          <a:bodyPr/>
          <a:lstStyle/>
          <a:p>
            <a:r>
              <a:rPr lang="en-GB" dirty="0"/>
              <a:t>We don’t want to calculate the graph using its matrix form</a:t>
            </a:r>
          </a:p>
          <a:p>
            <a:r>
              <a:rPr lang="en-US" sz="1800" dirty="0"/>
              <a:t>There exist many rules to simplify ZX-Graphs</a:t>
            </a:r>
          </a:p>
          <a:p>
            <a:pPr lvl="2"/>
            <a:r>
              <a:rPr lang="en-US" dirty="0"/>
              <a:t>But far fewer rules as for classical circuits</a:t>
            </a:r>
          </a:p>
          <a:p>
            <a:r>
              <a:rPr lang="en-US" dirty="0"/>
              <a:t>We can apply the rules anywhere in the graph if:</a:t>
            </a:r>
          </a:p>
          <a:p>
            <a:pPr lvl="2"/>
            <a:r>
              <a:rPr lang="en-US" dirty="0"/>
              <a:t>The pattern for the substitution matches</a:t>
            </a:r>
          </a:p>
          <a:p>
            <a:pPr lvl="2"/>
            <a:r>
              <a:rPr lang="en-US" dirty="0"/>
              <a:t>The order of the input/output wires of regions is unchanged</a:t>
            </a:r>
          </a:p>
          <a:p>
            <a:pPr lvl="2"/>
            <a:r>
              <a:rPr lang="en-US" dirty="0"/>
              <a:t>All rule still holds if the spiders flip colors</a:t>
            </a:r>
          </a:p>
          <a:p>
            <a:pPr lvl="1"/>
            <a:endParaRPr lang="en-US" dirty="0"/>
          </a:p>
          <a:p>
            <a:endParaRPr lang="en-GB" dirty="0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1B3F91FE-A1A9-71D5-178D-89AC1530567A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2181497" y="3677601"/>
            <a:ext cx="4430592" cy="1400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2534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D1AB7A-54B7-2350-5924-293A0B76E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Spider Fusion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3201FD-5C37-931A-C1BC-5EC0BA5CE3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32</a:t>
            </a:fld>
            <a:endParaRPr lang="de-DE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BA782E-9266-9F7E-3C8A-67CC498016B2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318009" y="1097007"/>
            <a:ext cx="8509000" cy="2207896"/>
          </a:xfrm>
        </p:spPr>
        <p:txBody>
          <a:bodyPr/>
          <a:lstStyle/>
          <a:p>
            <a:r>
              <a:rPr lang="en-US" dirty="0"/>
              <a:t>Idea: Two spiders of the same color fuse together</a:t>
            </a:r>
          </a:p>
          <a:p>
            <a:pPr lvl="2"/>
            <a:r>
              <a:rPr lang="en-US" dirty="0"/>
              <a:t>Phase angles add up</a:t>
            </a:r>
          </a:p>
          <a:p>
            <a:pPr lvl="2"/>
            <a:r>
              <a:rPr lang="en-US" dirty="0"/>
              <a:t>Can simplify the graph a lot</a:t>
            </a:r>
          </a:p>
          <a:p>
            <a:r>
              <a:rPr lang="en-US" dirty="0"/>
              <a:t>This rule allows to freely change input and outputs!</a:t>
            </a:r>
          </a:p>
          <a:p>
            <a:pPr lvl="2"/>
            <a:r>
              <a:rPr lang="en-US" dirty="0"/>
              <a:t>Only topology matters</a:t>
            </a:r>
          </a:p>
          <a:p>
            <a:endParaRPr lang="en-GB" dirty="0"/>
          </a:p>
        </p:txBody>
      </p:sp>
      <p:pic>
        <p:nvPicPr>
          <p:cNvPr id="7" name="Content Placeholder 12">
            <a:extLst>
              <a:ext uri="{FF2B5EF4-FFF2-40B4-BE49-F238E27FC236}">
                <a16:creationId xmlns:a16="http://schemas.microsoft.com/office/drawing/2014/main" id="{5E22049A-14BC-C363-07D0-36132247E278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73300" y="3274527"/>
            <a:ext cx="4343183" cy="13729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CB42108-CBCB-596A-7C56-18C679AA2C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4253" y="3319783"/>
            <a:ext cx="3764819" cy="1312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9228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D1AB7A-54B7-2350-5924-293A0B76E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Hopf</a:t>
            </a:r>
            <a:r>
              <a:rPr lang="en-GB" dirty="0"/>
              <a:t> Rule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3201FD-5C37-931A-C1BC-5EC0BA5CE3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33</a:t>
            </a:fld>
            <a:endParaRPr lang="de-DE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BA782E-9266-9F7E-3C8A-67CC498016B2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318009" y="1097007"/>
            <a:ext cx="8509000" cy="2207896"/>
          </a:xfrm>
        </p:spPr>
        <p:txBody>
          <a:bodyPr/>
          <a:lstStyle/>
          <a:p>
            <a:r>
              <a:rPr lang="en-US" dirty="0"/>
              <a:t>Idea: 2 lines connecting 2 different colored spiders, can be deleted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A0CECA91-6FE7-F14B-091C-368DD1A5BA9E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993504" y="2805953"/>
            <a:ext cx="7156992" cy="1766454"/>
          </a:xfr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6576A896-45E2-2E27-9CBC-69EA6AD0A5DE}"/>
              </a:ext>
            </a:extLst>
          </p:cNvPr>
          <p:cNvSpPr/>
          <p:nvPr/>
        </p:nvSpPr>
        <p:spPr>
          <a:xfrm>
            <a:off x="2622916" y="3509126"/>
            <a:ext cx="281746" cy="281734"/>
          </a:xfrm>
          <a:prstGeom prst="ellipse">
            <a:avLst/>
          </a:prstGeom>
          <a:solidFill>
            <a:srgbClr val="FF0000">
              <a:alpha val="4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GB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782310F-8C58-BECE-47AF-BDDD0CA69636}"/>
              </a:ext>
            </a:extLst>
          </p:cNvPr>
          <p:cNvSpPr/>
          <p:nvPr/>
        </p:nvSpPr>
        <p:spPr>
          <a:xfrm>
            <a:off x="1729221" y="3515375"/>
            <a:ext cx="281746" cy="276339"/>
          </a:xfrm>
          <a:prstGeom prst="ellipse">
            <a:avLst/>
          </a:prstGeom>
          <a:solidFill>
            <a:srgbClr val="00FF00">
              <a:alpha val="4078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687ABA1-17CF-D977-504F-4CFF6ACA483C}"/>
              </a:ext>
            </a:extLst>
          </p:cNvPr>
          <p:cNvSpPr/>
          <p:nvPr/>
        </p:nvSpPr>
        <p:spPr>
          <a:xfrm>
            <a:off x="6566433" y="3512590"/>
            <a:ext cx="281746" cy="281734"/>
          </a:xfrm>
          <a:prstGeom prst="ellipse">
            <a:avLst/>
          </a:prstGeom>
          <a:solidFill>
            <a:srgbClr val="FF0000">
              <a:alpha val="4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GB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3C911A3-E559-3E1D-7DF6-122DBF844203}"/>
              </a:ext>
            </a:extLst>
          </p:cNvPr>
          <p:cNvSpPr/>
          <p:nvPr/>
        </p:nvSpPr>
        <p:spPr>
          <a:xfrm>
            <a:off x="5672738" y="3514521"/>
            <a:ext cx="281746" cy="276339"/>
          </a:xfrm>
          <a:prstGeom prst="ellipse">
            <a:avLst/>
          </a:prstGeom>
          <a:solidFill>
            <a:srgbClr val="00FF00">
              <a:alpha val="4078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GB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83577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D1AB7A-54B7-2350-5924-293A0B76E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Basis-State Copy Rules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3201FD-5C37-931A-C1BC-5EC0BA5CE3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34</a:t>
            </a:fld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52BA782E-9266-9F7E-3C8A-67CC498016B2}"/>
                  </a:ext>
                </a:extLst>
              </p:cNvPr>
              <p:cNvSpPr>
                <a:spLocks noGrp="1"/>
              </p:cNvSpPr>
              <p:nvPr>
                <p:ph sz="quarter" idx="12"/>
              </p:nvPr>
            </p:nvSpPr>
            <p:spPr>
              <a:xfrm>
                <a:off x="318009" y="1097007"/>
                <a:ext cx="8509000" cy="2207896"/>
              </a:xfrm>
            </p:spPr>
            <p:txBody>
              <a:bodyPr/>
              <a:lstStyle/>
              <a:p>
                <a:r>
                  <a:rPr lang="en-US" dirty="0"/>
                  <a:t>Idea: “Green copies Red”, “Red copies Green”</a:t>
                </a:r>
              </a:p>
              <a:p>
                <a:pPr lvl="2"/>
                <a:r>
                  <a:rPr lang="en-US" dirty="0"/>
                  <a:t>Only works for computational basis states</a:t>
                </a:r>
              </a:p>
              <a:p>
                <a:pPr lvl="3"/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 , |1⟩</m:t>
                    </m:r>
                  </m:oMath>
                </a14:m>
                <a:r>
                  <a:rPr lang="en-US" dirty="0"/>
                  <a:t> /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e>
                    </m:d>
                    <m:r>
                      <a:rPr lang="de-DE" i="1">
                        <a:latin typeface="Cambria Math" panose="02040503050406030204" pitchFamily="18" charset="0"/>
                      </a:rPr>
                      <m:t> , |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r>
                  <a:rPr lang="en-US" dirty="0"/>
                  <a:t> depending on colors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52BA782E-9266-9F7E-3C8A-67CC498016B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xfrm>
                <a:off x="318009" y="1097007"/>
                <a:ext cx="8509000" cy="2207896"/>
              </a:xfrm>
              <a:blipFill>
                <a:blip r:embed="rId2"/>
                <a:stretch>
                  <a:fillRect l="-4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96273BB4-EEB4-EDAC-5BAF-F4137A428BCB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>
          <a:xfrm>
            <a:off x="2453345" y="2490315"/>
            <a:ext cx="4237309" cy="2321265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EA231980-B1AD-0C43-A67C-C1ED93AC7B8D}"/>
              </a:ext>
            </a:extLst>
          </p:cNvPr>
          <p:cNvSpPr/>
          <p:nvPr/>
        </p:nvSpPr>
        <p:spPr>
          <a:xfrm>
            <a:off x="2602518" y="3477605"/>
            <a:ext cx="361803" cy="361788"/>
          </a:xfrm>
          <a:prstGeom prst="ellipse">
            <a:avLst/>
          </a:prstGeom>
          <a:solidFill>
            <a:srgbClr val="FF0000">
              <a:alpha val="4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GB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4859C25-071C-8E96-4DC8-2A67D8A0DCA4}"/>
              </a:ext>
            </a:extLst>
          </p:cNvPr>
          <p:cNvSpPr/>
          <p:nvPr/>
        </p:nvSpPr>
        <p:spPr>
          <a:xfrm>
            <a:off x="3187903" y="3477605"/>
            <a:ext cx="361803" cy="361788"/>
          </a:xfrm>
          <a:prstGeom prst="ellipse">
            <a:avLst/>
          </a:prstGeom>
          <a:solidFill>
            <a:srgbClr val="00FF00">
              <a:alpha val="4078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C13B3BB-4A0C-55DE-7B04-6FDECEAB3546}"/>
              </a:ext>
            </a:extLst>
          </p:cNvPr>
          <p:cNvSpPr/>
          <p:nvPr/>
        </p:nvSpPr>
        <p:spPr>
          <a:xfrm>
            <a:off x="5318128" y="2772094"/>
            <a:ext cx="361803" cy="354860"/>
          </a:xfrm>
          <a:prstGeom prst="ellipse">
            <a:avLst/>
          </a:prstGeom>
          <a:solidFill>
            <a:srgbClr val="FF0000">
              <a:alpha val="4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GB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97FF1D5-9FC9-B46C-C3DA-08041EC4A5A2}"/>
              </a:ext>
            </a:extLst>
          </p:cNvPr>
          <p:cNvSpPr/>
          <p:nvPr/>
        </p:nvSpPr>
        <p:spPr>
          <a:xfrm>
            <a:off x="5314603" y="3360906"/>
            <a:ext cx="361802" cy="361788"/>
          </a:xfrm>
          <a:prstGeom prst="ellipse">
            <a:avLst/>
          </a:prstGeom>
          <a:solidFill>
            <a:srgbClr val="FF0000">
              <a:alpha val="4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GB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524EA3A-064D-E9EF-F992-C22AE40E95EC}"/>
              </a:ext>
            </a:extLst>
          </p:cNvPr>
          <p:cNvSpPr/>
          <p:nvPr/>
        </p:nvSpPr>
        <p:spPr>
          <a:xfrm>
            <a:off x="5314601" y="4074741"/>
            <a:ext cx="361803" cy="354860"/>
          </a:xfrm>
          <a:prstGeom prst="ellipse">
            <a:avLst/>
          </a:prstGeom>
          <a:solidFill>
            <a:srgbClr val="FF0000">
              <a:alpha val="4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943754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D1AB7A-54B7-2350-5924-293A0B76E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Bi-Algebra Rule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3201FD-5C37-931A-C1BC-5EC0BA5CE3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35</a:t>
            </a:fld>
            <a:endParaRPr lang="de-DE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BA782E-9266-9F7E-3C8A-67CC498016B2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318009" y="1097007"/>
            <a:ext cx="8509000" cy="2207896"/>
          </a:xfrm>
        </p:spPr>
        <p:txBody>
          <a:bodyPr/>
          <a:lstStyle/>
          <a:p>
            <a:r>
              <a:rPr lang="en-US" dirty="0"/>
              <a:t>Analog to digital logic</a:t>
            </a:r>
          </a:p>
          <a:p>
            <a:pPr lvl="2"/>
            <a:r>
              <a:rPr lang="en-US" dirty="0"/>
              <a:t>Create XOR using spider fusion</a:t>
            </a:r>
          </a:p>
          <a:p>
            <a:pPr lvl="2"/>
            <a:r>
              <a:rPr lang="en-US" dirty="0"/>
              <a:t>Use Copy-Rule from before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03C5BB5-BA18-A62B-C1B9-7906C6D3FE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6435" y="2317972"/>
            <a:ext cx="4258499" cy="986931"/>
          </a:xfrm>
          <a:prstGeom prst="rect">
            <a:avLst/>
          </a:prstGeom>
        </p:spPr>
      </p:pic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846146D3-AF17-CC3D-C042-D1D42297065B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>
          <a:xfrm>
            <a:off x="2161955" y="3386976"/>
            <a:ext cx="4570123" cy="1465039"/>
          </a:xfrm>
        </p:spPr>
      </p:pic>
      <p:sp>
        <p:nvSpPr>
          <p:cNvPr id="19" name="Oval 18">
            <a:extLst>
              <a:ext uri="{FF2B5EF4-FFF2-40B4-BE49-F238E27FC236}">
                <a16:creationId xmlns:a16="http://schemas.microsoft.com/office/drawing/2014/main" id="{467D83A0-31D7-769D-315C-9AEC06DE64BA}"/>
              </a:ext>
            </a:extLst>
          </p:cNvPr>
          <p:cNvSpPr/>
          <p:nvPr/>
        </p:nvSpPr>
        <p:spPr>
          <a:xfrm>
            <a:off x="2726874" y="4020741"/>
            <a:ext cx="185729" cy="182165"/>
          </a:xfrm>
          <a:prstGeom prst="ellipse">
            <a:avLst/>
          </a:prstGeom>
          <a:solidFill>
            <a:srgbClr val="FF0000">
              <a:alpha val="4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GB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F281F81-F50F-BA79-2FF3-AA570D4CBA7C}"/>
              </a:ext>
            </a:extLst>
          </p:cNvPr>
          <p:cNvSpPr/>
          <p:nvPr/>
        </p:nvSpPr>
        <p:spPr>
          <a:xfrm>
            <a:off x="6024818" y="3663553"/>
            <a:ext cx="185729" cy="182165"/>
          </a:xfrm>
          <a:prstGeom prst="ellipse">
            <a:avLst/>
          </a:prstGeom>
          <a:solidFill>
            <a:srgbClr val="FF0000">
              <a:alpha val="4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GB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C11F2CCD-989C-68FF-E004-9823D6CA3C10}"/>
              </a:ext>
            </a:extLst>
          </p:cNvPr>
          <p:cNvSpPr/>
          <p:nvPr/>
        </p:nvSpPr>
        <p:spPr>
          <a:xfrm>
            <a:off x="6024818" y="4371976"/>
            <a:ext cx="185729" cy="182165"/>
          </a:xfrm>
          <a:prstGeom prst="ellipse">
            <a:avLst/>
          </a:prstGeom>
          <a:solidFill>
            <a:srgbClr val="FF0000">
              <a:alpha val="4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GB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B53A7917-E13D-3AC6-D8E1-EB9E5A44229D}"/>
              </a:ext>
            </a:extLst>
          </p:cNvPr>
          <p:cNvSpPr/>
          <p:nvPr/>
        </p:nvSpPr>
        <p:spPr>
          <a:xfrm>
            <a:off x="5437840" y="3663553"/>
            <a:ext cx="185729" cy="182165"/>
          </a:xfrm>
          <a:prstGeom prst="ellipse">
            <a:avLst/>
          </a:prstGeom>
          <a:solidFill>
            <a:srgbClr val="00FF00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0B473DA-8E54-5869-1A13-50AA1C48833F}"/>
              </a:ext>
            </a:extLst>
          </p:cNvPr>
          <p:cNvSpPr/>
          <p:nvPr/>
        </p:nvSpPr>
        <p:spPr>
          <a:xfrm>
            <a:off x="5437840" y="4371976"/>
            <a:ext cx="185729" cy="182165"/>
          </a:xfrm>
          <a:prstGeom prst="ellipse">
            <a:avLst/>
          </a:prstGeom>
          <a:solidFill>
            <a:srgbClr val="00FF00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F47DA939-0BAB-393C-9B5E-B8E844EEA9F7}"/>
              </a:ext>
            </a:extLst>
          </p:cNvPr>
          <p:cNvSpPr/>
          <p:nvPr/>
        </p:nvSpPr>
        <p:spPr>
          <a:xfrm>
            <a:off x="3309652" y="4020740"/>
            <a:ext cx="185729" cy="182165"/>
          </a:xfrm>
          <a:prstGeom prst="ellipse">
            <a:avLst/>
          </a:prstGeom>
          <a:solidFill>
            <a:srgbClr val="00FF00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GB" dirty="0">
              <a:solidFill>
                <a:srgbClr val="FF0000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6495827-9EA1-5166-E5C7-E678CEFDBCC2}"/>
              </a:ext>
            </a:extLst>
          </p:cNvPr>
          <p:cNvGrpSpPr/>
          <p:nvPr/>
        </p:nvGrpSpPr>
        <p:grpSpPr>
          <a:xfrm>
            <a:off x="5877068" y="712730"/>
            <a:ext cx="2770903" cy="1034470"/>
            <a:chOff x="4572000" y="666175"/>
            <a:chExt cx="2250893" cy="840333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746C4222-9648-0904-3521-07FCBE0E440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72000" y="666175"/>
              <a:ext cx="2250893" cy="840333"/>
            </a:xfrm>
            <a:prstGeom prst="rect">
              <a:avLst/>
            </a:prstGeom>
            <a:solidFill>
              <a:srgbClr val="00FF00">
                <a:alpha val="40784"/>
              </a:srgbClr>
            </a:solidFill>
            <a:ln>
              <a:noFill/>
            </a:ln>
          </p:spPr>
        </p:pic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1B539842-B356-F577-A7BF-63DFE966D73D}"/>
                </a:ext>
              </a:extLst>
            </p:cNvPr>
            <p:cNvSpPr/>
            <p:nvPr/>
          </p:nvSpPr>
          <p:spPr>
            <a:xfrm>
              <a:off x="4683438" y="901132"/>
              <a:ext cx="185729" cy="182165"/>
            </a:xfrm>
            <a:prstGeom prst="ellipse">
              <a:avLst/>
            </a:prstGeom>
            <a:solidFill>
              <a:srgbClr val="00FF00">
                <a:alpha val="4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endParaRPr lang="en-GB" dirty="0">
                <a:solidFill>
                  <a:srgbClr val="FF0000"/>
                </a:solidFill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D8BD1C8E-8471-A712-AE91-D79AB06A00A4}"/>
                </a:ext>
              </a:extLst>
            </p:cNvPr>
            <p:cNvSpPr/>
            <p:nvPr/>
          </p:nvSpPr>
          <p:spPr>
            <a:xfrm>
              <a:off x="5030699" y="1122594"/>
              <a:ext cx="92655" cy="90877"/>
            </a:xfrm>
            <a:prstGeom prst="ellipse">
              <a:avLst/>
            </a:prstGeom>
            <a:solidFill>
              <a:srgbClr val="00FF00">
                <a:alpha val="4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endParaRPr lang="en-GB" dirty="0">
                <a:solidFill>
                  <a:srgbClr val="FF0000"/>
                </a:solidFill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72037FC5-DACA-5E9C-9403-8B00FC0DF192}"/>
                </a:ext>
              </a:extLst>
            </p:cNvPr>
            <p:cNvSpPr/>
            <p:nvPr/>
          </p:nvSpPr>
          <p:spPr>
            <a:xfrm>
              <a:off x="4683438" y="1256934"/>
              <a:ext cx="185729" cy="182165"/>
            </a:xfrm>
            <a:prstGeom prst="ellipse">
              <a:avLst/>
            </a:prstGeom>
            <a:solidFill>
              <a:srgbClr val="00FF00">
                <a:alpha val="4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endParaRPr lang="en-GB" dirty="0">
                <a:solidFill>
                  <a:srgbClr val="FF0000"/>
                </a:solidFill>
              </a:endParaRPr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455F49ED-6367-A0A8-074A-35A1100E7B10}"/>
                </a:ext>
              </a:extLst>
            </p:cNvPr>
            <p:cNvSpPr/>
            <p:nvPr/>
          </p:nvSpPr>
          <p:spPr>
            <a:xfrm>
              <a:off x="5907940" y="1067604"/>
              <a:ext cx="603647" cy="200855"/>
            </a:xfrm>
            <a:prstGeom prst="roundRect">
              <a:avLst>
                <a:gd name="adj" fmla="val 50000"/>
              </a:avLst>
            </a:prstGeom>
            <a:solidFill>
              <a:srgbClr val="00FF00">
                <a:alpha val="4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endParaRPr lang="en-GB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558575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7D1AB7A-54B7-2350-5924-293A0B76E2D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318009" y="331920"/>
                <a:ext cx="8508999" cy="380810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GB" dirty="0"/>
                  <a:t>-Commutation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7D1AB7A-54B7-2350-5924-293A0B76E2D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18009" y="331920"/>
                <a:ext cx="8508999" cy="380810"/>
              </a:xfrm>
              <a:blipFill>
                <a:blip r:embed="rId2"/>
                <a:stretch>
                  <a:fillRect t="-25397" b="-4920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3201FD-5C37-931A-C1BC-5EC0BA5CE3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36</a:t>
            </a:fld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52BA782E-9266-9F7E-3C8A-67CC498016B2}"/>
                  </a:ext>
                </a:extLst>
              </p:cNvPr>
              <p:cNvSpPr>
                <a:spLocks noGrp="1"/>
              </p:cNvSpPr>
              <p:nvPr>
                <p:ph sz="quarter" idx="12"/>
              </p:nvPr>
            </p:nvSpPr>
            <p:spPr>
              <a:xfrm>
                <a:off x="318009" y="1097007"/>
                <a:ext cx="8509000" cy="2207896"/>
              </a:xfrm>
            </p:spPr>
            <p:txBody>
              <a:bodyPr/>
              <a:lstStyle/>
              <a:p>
                <a:r>
                  <a:rPr lang="en-US" dirty="0"/>
                  <a:t>Idea: A spider with angle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 copy through a spider of opposite color</a:t>
                </a:r>
              </a:p>
              <a:p>
                <a:pPr lvl="2"/>
                <a:r>
                  <a:rPr lang="en-US" dirty="0"/>
                  <a:t>The phase of the other spider gets flipped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52BA782E-9266-9F7E-3C8A-67CC498016B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xfrm>
                <a:off x="318009" y="1097007"/>
                <a:ext cx="8509000" cy="2207896"/>
              </a:xfrm>
              <a:blipFill>
                <a:blip r:embed="rId3"/>
                <a:stretch>
                  <a:fillRect l="-4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496C10ED-1931-0762-65D2-9B9AD0539193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4"/>
          <a:stretch>
            <a:fillRect/>
          </a:stretch>
        </p:blipFill>
        <p:spPr>
          <a:xfrm>
            <a:off x="2380180" y="2870430"/>
            <a:ext cx="4065790" cy="1941150"/>
          </a:xfr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01693A08-0BCE-6748-F02D-0544AD5EBEBF}"/>
              </a:ext>
            </a:extLst>
          </p:cNvPr>
          <p:cNvSpPr/>
          <p:nvPr/>
        </p:nvSpPr>
        <p:spPr>
          <a:xfrm>
            <a:off x="2581401" y="3640008"/>
            <a:ext cx="361803" cy="354860"/>
          </a:xfrm>
          <a:prstGeom prst="ellipse">
            <a:avLst/>
          </a:prstGeom>
          <a:solidFill>
            <a:srgbClr val="FF0000">
              <a:alpha val="4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GB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D2F8852-12B7-673C-389B-599B53240D84}"/>
              </a:ext>
            </a:extLst>
          </p:cNvPr>
          <p:cNvSpPr/>
          <p:nvPr/>
        </p:nvSpPr>
        <p:spPr>
          <a:xfrm>
            <a:off x="3032561" y="3640008"/>
            <a:ext cx="361803" cy="354860"/>
          </a:xfrm>
          <a:prstGeom prst="ellipse">
            <a:avLst/>
          </a:prstGeom>
          <a:solidFill>
            <a:srgbClr val="00FF00">
              <a:alpha val="4078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C2490FC-A2D4-599B-16C8-C54535392342}"/>
              </a:ext>
            </a:extLst>
          </p:cNvPr>
          <p:cNvSpPr/>
          <p:nvPr/>
        </p:nvSpPr>
        <p:spPr>
          <a:xfrm>
            <a:off x="5780436" y="3127473"/>
            <a:ext cx="361803" cy="354860"/>
          </a:xfrm>
          <a:prstGeom prst="ellipse">
            <a:avLst/>
          </a:prstGeom>
          <a:solidFill>
            <a:srgbClr val="FF0000">
              <a:alpha val="4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GB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04D26AC-1C8F-F82E-6E9E-67BBF48673E8}"/>
              </a:ext>
            </a:extLst>
          </p:cNvPr>
          <p:cNvSpPr/>
          <p:nvPr/>
        </p:nvSpPr>
        <p:spPr>
          <a:xfrm>
            <a:off x="5780436" y="4152709"/>
            <a:ext cx="361803" cy="354860"/>
          </a:xfrm>
          <a:prstGeom prst="ellipse">
            <a:avLst/>
          </a:prstGeom>
          <a:solidFill>
            <a:srgbClr val="FF0000">
              <a:alpha val="4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GB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4F3E21B1-85D9-890F-B3C8-71F7AFD519D8}"/>
              </a:ext>
            </a:extLst>
          </p:cNvPr>
          <p:cNvSpPr/>
          <p:nvPr/>
        </p:nvSpPr>
        <p:spPr>
          <a:xfrm>
            <a:off x="4976592" y="3640008"/>
            <a:ext cx="575617" cy="354859"/>
          </a:xfrm>
          <a:prstGeom prst="roundRect">
            <a:avLst>
              <a:gd name="adj" fmla="val 50000"/>
            </a:avLst>
          </a:prstGeom>
          <a:solidFill>
            <a:srgbClr val="00FF00">
              <a:alpha val="4078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GB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06278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D1AB7A-54B7-2350-5924-293A0B76E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Color</a:t>
            </a:r>
            <a:r>
              <a:rPr lang="en-GB" dirty="0"/>
              <a:t> Change Rule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3201FD-5C37-931A-C1BC-5EC0BA5CE3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37</a:t>
            </a:fld>
            <a:endParaRPr lang="de-DE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BA782E-9266-9F7E-3C8A-67CC498016B2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318009" y="1097007"/>
            <a:ext cx="8509000" cy="2207896"/>
          </a:xfrm>
        </p:spPr>
        <p:txBody>
          <a:bodyPr/>
          <a:lstStyle/>
          <a:p>
            <a:r>
              <a:rPr lang="en-US" dirty="0"/>
              <a:t>Idea: We can change the color of a single spider</a:t>
            </a:r>
          </a:p>
          <a:p>
            <a:pPr lvl="2"/>
            <a:r>
              <a:rPr lang="en-US" dirty="0"/>
              <a:t>But we need to add Hadamard gates to all its inputs / outputs to compensate</a:t>
            </a:r>
          </a:p>
          <a:p>
            <a:pPr lvl="1" eaLnBrk="1" hangingPunct="1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ea typeface="+mj-ea"/>
                <a:cs typeface="+mj-cs"/>
              </a:rPr>
              <a:t>Analog: A Hadamard Gate can push through a spider</a:t>
            </a:r>
          </a:p>
          <a:p>
            <a:pPr lvl="3"/>
            <a:r>
              <a:rPr lang="en-US" dirty="0"/>
              <a:t>By copying itself to every other output</a:t>
            </a:r>
          </a:p>
          <a:p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4AFF7205-BC5F-B978-F701-277DDA99D64A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2026194" y="2603684"/>
            <a:ext cx="5091611" cy="2207896"/>
          </a:xfr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775BADE9-B42A-4F60-E237-2B97C2901A76}"/>
              </a:ext>
            </a:extLst>
          </p:cNvPr>
          <p:cNvSpPr/>
          <p:nvPr/>
        </p:nvSpPr>
        <p:spPr>
          <a:xfrm>
            <a:off x="5676900" y="3523920"/>
            <a:ext cx="507094" cy="497362"/>
          </a:xfrm>
          <a:prstGeom prst="ellipse">
            <a:avLst/>
          </a:prstGeom>
          <a:solidFill>
            <a:srgbClr val="FF0000">
              <a:alpha val="4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GB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6F469E2-8DF5-32B5-F4EE-662E688B590B}"/>
              </a:ext>
            </a:extLst>
          </p:cNvPr>
          <p:cNvSpPr/>
          <p:nvPr/>
        </p:nvSpPr>
        <p:spPr>
          <a:xfrm>
            <a:off x="2886097" y="3523920"/>
            <a:ext cx="507094" cy="497362"/>
          </a:xfrm>
          <a:prstGeom prst="ellipse">
            <a:avLst/>
          </a:prstGeom>
          <a:solidFill>
            <a:srgbClr val="00FF00">
              <a:alpha val="4078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GB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199398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D1AB7A-54B7-2350-5924-293A0B76E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Hadamard Gate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3201FD-5C37-931A-C1BC-5EC0BA5CE3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38</a:t>
            </a:fld>
            <a:endParaRPr lang="de-DE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BA782E-9266-9F7E-3C8A-67CC498016B2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318009" y="1097007"/>
            <a:ext cx="8509000" cy="2207896"/>
          </a:xfrm>
        </p:spPr>
        <p:txBody>
          <a:bodyPr/>
          <a:lstStyle/>
          <a:p>
            <a:r>
              <a:rPr lang="en-US" dirty="0"/>
              <a:t>Hadamard Gates can be constructed using </a:t>
            </a:r>
            <a:r>
              <a:rPr lang="en-US" dirty="0" err="1"/>
              <a:t>euler</a:t>
            </a:r>
            <a:r>
              <a:rPr lang="en-US" dirty="0"/>
              <a:t> angles</a:t>
            </a:r>
          </a:p>
          <a:p>
            <a:pPr lvl="2"/>
            <a:r>
              <a:rPr lang="en-US" dirty="0"/>
              <a:t>Set up Hadamard as sequence of rotations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F27B068-1E63-C978-63E8-B4303B7F9FC0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229589" y="2925449"/>
            <a:ext cx="6784227" cy="1454038"/>
          </a:xfr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02494D51-EC31-A297-5417-579FAF154D4B}"/>
              </a:ext>
            </a:extLst>
          </p:cNvPr>
          <p:cNvSpPr/>
          <p:nvPr/>
        </p:nvSpPr>
        <p:spPr>
          <a:xfrm>
            <a:off x="5825834" y="3373110"/>
            <a:ext cx="590227" cy="578900"/>
          </a:xfrm>
          <a:prstGeom prst="ellipse">
            <a:avLst/>
          </a:prstGeom>
          <a:solidFill>
            <a:srgbClr val="FF0000">
              <a:alpha val="4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GB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65A5533-5E03-783A-EE84-9DCD485761CC}"/>
              </a:ext>
            </a:extLst>
          </p:cNvPr>
          <p:cNvSpPr/>
          <p:nvPr/>
        </p:nvSpPr>
        <p:spPr>
          <a:xfrm>
            <a:off x="4928053" y="3378070"/>
            <a:ext cx="590227" cy="578900"/>
          </a:xfrm>
          <a:prstGeom prst="ellipse">
            <a:avLst/>
          </a:prstGeom>
          <a:solidFill>
            <a:srgbClr val="00FF00">
              <a:alpha val="4078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6A292D0-9340-5676-FD91-778F3B823D1A}"/>
              </a:ext>
            </a:extLst>
          </p:cNvPr>
          <p:cNvSpPr/>
          <p:nvPr/>
        </p:nvSpPr>
        <p:spPr>
          <a:xfrm>
            <a:off x="6723615" y="3384777"/>
            <a:ext cx="590227" cy="578900"/>
          </a:xfrm>
          <a:prstGeom prst="ellipse">
            <a:avLst/>
          </a:prstGeom>
          <a:solidFill>
            <a:srgbClr val="00FF00">
              <a:alpha val="4078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GB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563398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D1AB7A-54B7-2350-5924-293A0B76E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Hadamard Gate Cancelation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3201FD-5C37-931A-C1BC-5EC0BA5CE3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39</a:t>
            </a:fld>
            <a:endParaRPr lang="de-DE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BA782E-9266-9F7E-3C8A-67CC498016B2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318009" y="1097007"/>
            <a:ext cx="5869660" cy="2207896"/>
          </a:xfrm>
        </p:spPr>
        <p:txBody>
          <a:bodyPr/>
          <a:lstStyle/>
          <a:p>
            <a:pPr lvl="1" eaLnBrk="1" hangingPunct="1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ea typeface="+mj-ea"/>
                <a:cs typeface="+mj-cs"/>
              </a:rPr>
              <a:t>Two Hadamard Gates should cancel!</a:t>
            </a:r>
          </a:p>
          <a:p>
            <a:pPr lvl="2"/>
            <a:r>
              <a:rPr lang="en-US" dirty="0"/>
              <a:t>Using a visual proof, we see that the rule holds</a:t>
            </a:r>
          </a:p>
          <a:p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590B864-B0E8-2887-78D9-8A78C3AE4CBB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5393620" y="922417"/>
            <a:ext cx="2170634" cy="3889163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8E88513-1968-73D3-A780-FDB8A912BA16}"/>
              </a:ext>
            </a:extLst>
          </p:cNvPr>
          <p:cNvSpPr txBox="1"/>
          <p:nvPr/>
        </p:nvSpPr>
        <p:spPr>
          <a:xfrm>
            <a:off x="7602583" y="1547948"/>
            <a:ext cx="1056379" cy="19300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GB" sz="1200" dirty="0">
                <a:latin typeface="+mn-lt"/>
              </a:rPr>
              <a:t>(Spider-Fusion)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A513BBB-6F44-5E52-B181-0AF2EA0A87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3620" y="355921"/>
            <a:ext cx="1847671" cy="65379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A9BFD46-B16B-2D05-21BC-C28541192D3A}"/>
              </a:ext>
            </a:extLst>
          </p:cNvPr>
          <p:cNvSpPr txBox="1"/>
          <p:nvPr/>
        </p:nvSpPr>
        <p:spPr>
          <a:xfrm>
            <a:off x="5932714" y="563376"/>
            <a:ext cx="110608" cy="1930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GB" sz="1200" dirty="0">
                <a:latin typeface="+mn-lt"/>
              </a:rPr>
              <a:t>H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F5D3CC0-1845-875D-6BD8-19968BD9B124}"/>
              </a:ext>
            </a:extLst>
          </p:cNvPr>
          <p:cNvSpPr txBox="1"/>
          <p:nvPr/>
        </p:nvSpPr>
        <p:spPr>
          <a:xfrm>
            <a:off x="6595639" y="550355"/>
            <a:ext cx="110608" cy="1930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GB" sz="1200" dirty="0">
                <a:latin typeface="+mn-lt"/>
              </a:rPr>
              <a:t>H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70004A8-A754-C64F-9127-704740372F13}"/>
              </a:ext>
            </a:extLst>
          </p:cNvPr>
          <p:cNvSpPr txBox="1"/>
          <p:nvPr/>
        </p:nvSpPr>
        <p:spPr>
          <a:xfrm>
            <a:off x="7602583" y="1000506"/>
            <a:ext cx="1148456" cy="19300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GB" sz="1200" dirty="0">
                <a:latin typeface="+mn-lt"/>
              </a:rPr>
              <a:t>(Translate to ZX)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FBDC36A-B9C2-4366-2ABF-521FF352CA45}"/>
                  </a:ext>
                </a:extLst>
              </p:cNvPr>
              <p:cNvSpPr txBox="1"/>
              <p:nvPr/>
            </p:nvSpPr>
            <p:spPr>
              <a:xfrm>
                <a:off x="7602583" y="2049780"/>
                <a:ext cx="1160702" cy="1930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14000"/>
                  </a:lnSpc>
                </a:pPr>
                <a:r>
                  <a:rPr lang="en-GB" sz="1200" dirty="0">
                    <a:latin typeface="+mn-lt"/>
                  </a:rPr>
                  <a:t>(</a:t>
                </a:r>
                <a14:m>
                  <m:oMath xmlns:m="http://schemas.openxmlformats.org/officeDocument/2006/math"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GB" sz="1200" dirty="0">
                    <a:latin typeface="+mn-lt"/>
                  </a:rPr>
                  <a:t>-Commutation)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FBDC36A-B9C2-4366-2ABF-521FF352CA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2583" y="2049780"/>
                <a:ext cx="1160702" cy="193002"/>
              </a:xfrm>
              <a:prstGeom prst="rect">
                <a:avLst/>
              </a:prstGeom>
              <a:blipFill>
                <a:blip r:embed="rId4"/>
                <a:stretch>
                  <a:fillRect l="-7853" t="-21875" r="-8377" b="-4687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F8F532D6-06BB-37A3-03B7-E82285B82570}"/>
              </a:ext>
            </a:extLst>
          </p:cNvPr>
          <p:cNvSpPr txBox="1"/>
          <p:nvPr/>
        </p:nvSpPr>
        <p:spPr>
          <a:xfrm>
            <a:off x="7602583" y="2590855"/>
            <a:ext cx="1056379" cy="19300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GB" sz="1200" dirty="0">
                <a:latin typeface="+mn-lt"/>
              </a:rPr>
              <a:t>(Spider-Fusion)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FFF20FD-F53F-5749-0724-89F9833DA56E}"/>
              </a:ext>
            </a:extLst>
          </p:cNvPr>
          <p:cNvSpPr txBox="1"/>
          <p:nvPr/>
        </p:nvSpPr>
        <p:spPr>
          <a:xfrm>
            <a:off x="7602583" y="3088179"/>
            <a:ext cx="1253548" cy="19300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GB" sz="1200" dirty="0">
                <a:latin typeface="+mn-lt"/>
              </a:rPr>
              <a:t>(Identity-Removal)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DD71654-CE25-C153-4E53-22952FB2B876}"/>
              </a:ext>
            </a:extLst>
          </p:cNvPr>
          <p:cNvSpPr txBox="1"/>
          <p:nvPr/>
        </p:nvSpPr>
        <p:spPr>
          <a:xfrm>
            <a:off x="7602583" y="3590011"/>
            <a:ext cx="1056379" cy="19300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GB" sz="1200" dirty="0">
                <a:latin typeface="+mn-lt"/>
              </a:rPr>
              <a:t>(Spider-Fusion)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5DFB01F-E44A-5DD7-B390-4E3E16206E86}"/>
              </a:ext>
            </a:extLst>
          </p:cNvPr>
          <p:cNvSpPr txBox="1"/>
          <p:nvPr/>
        </p:nvSpPr>
        <p:spPr>
          <a:xfrm>
            <a:off x="7602583" y="4116399"/>
            <a:ext cx="604333" cy="19300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GB" sz="1200" dirty="0">
                <a:latin typeface="+mn-lt"/>
              </a:rPr>
              <a:t>(Modulo)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A4BF024-F3D4-B2A9-69E5-65D621B014AA}"/>
              </a:ext>
            </a:extLst>
          </p:cNvPr>
          <p:cNvSpPr txBox="1"/>
          <p:nvPr/>
        </p:nvSpPr>
        <p:spPr>
          <a:xfrm>
            <a:off x="7602583" y="4582027"/>
            <a:ext cx="1253548" cy="19300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GB" sz="1200" dirty="0">
                <a:latin typeface="+mn-lt"/>
              </a:rPr>
              <a:t>(Identity-Removal)</a:t>
            </a:r>
          </a:p>
        </p:txBody>
      </p:sp>
    </p:spTree>
    <p:extLst>
      <p:ext uri="{BB962C8B-B14F-4D97-AF65-F5344CB8AC3E}">
        <p14:creationId xmlns:p14="http://schemas.microsoft.com/office/powerpoint/2010/main" val="15434332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57173F-7790-A0A4-5FA5-02D6EE090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Quantum Circuit optimization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E06DF93-E17B-2DA5-B132-FDFD217FE4E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4</a:t>
            </a:fld>
            <a:endParaRPr lang="de-DE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1381F3-B155-C0F2-85F1-01A5AB20F735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GB" dirty="0"/>
              <a:t>Goal: Transform circuits into equivalent circuits</a:t>
            </a:r>
          </a:p>
          <a:p>
            <a:pPr lvl="2"/>
            <a:r>
              <a:rPr lang="en-GB" dirty="0"/>
              <a:t>New Circuit must have fewer / simpler gates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66B4BDA-B8EF-08F4-6502-300733A8BC20}"/>
              </a:ext>
            </a:extLst>
          </p:cNvPr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3348" y="2172928"/>
            <a:ext cx="5277303" cy="2638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994526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2C9D0CE-1486-A5D2-1CA3-2AE50F75DF0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de-DE" dirty="0" err="1"/>
                  <a:t>Example</a:t>
                </a:r>
                <a:r>
                  <a:rPr lang="de-DE" dirty="0"/>
                  <a:t> CNOT </a:t>
                </a:r>
                <a:r>
                  <a:rPr lang="de-DE" dirty="0" err="1"/>
                  <a:t>Application</a:t>
                </a:r>
                <a:r>
                  <a:rPr lang="de-DE" dirty="0"/>
                  <a:t>: Control =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2C9D0CE-1486-A5D2-1CA3-2AE50F75DF0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221" t="-25397" b="-492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56A318C-616E-A871-B51F-A1BAA8701D8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40</a:t>
            </a:fld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B20D8DBC-018B-1BF4-3385-813A7D33C0BF}"/>
                  </a:ext>
                </a:extLst>
              </p:cNvPr>
              <p:cNvSpPr>
                <a:spLocks noGrp="1"/>
              </p:cNvSpPr>
              <p:nvPr>
                <p:ph sz="quarter" idx="12"/>
              </p:nvPr>
            </p:nvSpPr>
            <p:spPr/>
            <p:txBody>
              <a:bodyPr/>
              <a:lstStyle/>
              <a:p>
                <a:pPr lvl="1" eaLnBrk="1" hangingPunct="1">
                  <a:lnSpc>
                    <a:spcPct val="150000"/>
                  </a:lnSpc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sz="1800" dirty="0">
                    <a:ea typeface="+mj-ea"/>
                    <a:cs typeface="+mj-cs"/>
                  </a:rPr>
                  <a:t>As expected:</a:t>
                </a:r>
              </a:p>
              <a:p>
                <a:pPr lvl="3"/>
                <a14:m>
                  <m:oMath xmlns:m="http://schemas.openxmlformats.org/officeDocument/2006/math"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|0⟩</m:t>
                    </m:r>
                  </m:oMath>
                </a14:m>
                <a:r>
                  <a:rPr lang="en-US" sz="1400" dirty="0"/>
                  <a:t> Qubit passes through</a:t>
                </a:r>
              </a:p>
              <a:p>
                <a:pPr lvl="3"/>
                <a:r>
                  <a:rPr lang="en-US" sz="1400" dirty="0"/>
                  <a:t>Target qubit is untouched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B20D8DBC-018B-1BF4-3385-813A7D33C0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blipFill>
                <a:blip r:embed="rId3"/>
                <a:stretch>
                  <a:fillRect l="-4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30" name="Picture 6">
            <a:extLst>
              <a:ext uri="{FF2B5EF4-FFF2-40B4-BE49-F238E27FC236}">
                <a16:creationId xmlns:a16="http://schemas.microsoft.com/office/drawing/2014/main" id="{ADA14D90-B39C-0358-9FF8-E37FAA2B768F}"/>
              </a:ext>
            </a:extLst>
          </p:cNvPr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130" y="3029506"/>
            <a:ext cx="7591739" cy="1192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071608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2C9D0CE-1486-A5D2-1CA3-2AE50F75DF0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de-DE" dirty="0"/>
                  <a:t>Example CNOT </a:t>
                </a:r>
                <a:r>
                  <a:rPr lang="de-DE" dirty="0" err="1"/>
                  <a:t>Application</a:t>
                </a:r>
                <a:r>
                  <a:rPr lang="de-DE" dirty="0"/>
                  <a:t>: Control =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2C9D0CE-1486-A5D2-1CA3-2AE50F75DF0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221" t="-25397" b="-492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56A318C-616E-A871-B51F-A1BAA8701D8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41</a:t>
            </a:fld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B20D8DBC-018B-1BF4-3385-813A7D33C0BF}"/>
                  </a:ext>
                </a:extLst>
              </p:cNvPr>
              <p:cNvSpPr>
                <a:spLocks noGrp="1"/>
              </p:cNvSpPr>
              <p:nvPr>
                <p:ph sz="quarter" idx="12"/>
              </p:nvPr>
            </p:nvSpPr>
            <p:spPr/>
            <p:txBody>
              <a:bodyPr/>
              <a:lstStyle/>
              <a:p>
                <a:pPr lvl="1" eaLnBrk="1" hangingPunct="1">
                  <a:lnSpc>
                    <a:spcPct val="150000"/>
                  </a:lnSpc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sz="1800" dirty="0">
                    <a:ea typeface="+mj-ea"/>
                    <a:cs typeface="+mj-cs"/>
                  </a:rPr>
                  <a:t>As expected:</a:t>
                </a:r>
              </a:p>
              <a:p>
                <a:pPr lvl="3"/>
                <a14:m>
                  <m:oMath xmlns:m="http://schemas.openxmlformats.org/officeDocument/2006/math"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|1⟩</m:t>
                    </m:r>
                  </m:oMath>
                </a14:m>
                <a:r>
                  <a:rPr lang="en-US" sz="1400" dirty="0"/>
                  <a:t> Qubit passes through</a:t>
                </a:r>
              </a:p>
              <a:p>
                <a:pPr lvl="3"/>
                <a:r>
                  <a:rPr lang="en-US" sz="1400" dirty="0"/>
                  <a:t>Pauli X gate is applied to target qubit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B20D8DBC-018B-1BF4-3385-813A7D33C0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blipFill>
                <a:blip r:embed="rId3"/>
                <a:stretch>
                  <a:fillRect l="-4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98" name="Picture 2">
            <a:extLst>
              <a:ext uri="{FF2B5EF4-FFF2-40B4-BE49-F238E27FC236}">
                <a16:creationId xmlns:a16="http://schemas.microsoft.com/office/drawing/2014/main" id="{5D5DDC33-5452-3B02-72B8-A6F75A0B6A65}"/>
              </a:ext>
            </a:extLst>
          </p:cNvPr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1457" y="2963204"/>
            <a:ext cx="5421086" cy="1401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891902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18A1E-D6DB-5CDD-C6D4-8E590298F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Simplification: Three CNOTs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82669F1-5DE9-B94D-A2E5-2DBC6A72A42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42</a:t>
            </a:fld>
            <a:endParaRPr lang="de-DE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47FE72-102B-83D9-0534-256646F8980F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GB" dirty="0"/>
              <a:t>Circuit containing 3 alternating CNOTS</a:t>
            </a:r>
          </a:p>
        </p:txBody>
      </p:sp>
      <p:pic>
        <p:nvPicPr>
          <p:cNvPr id="1026" name="Picture 2" descr="Implementation of qubit SWAP using CNOT. | Download Scientific Diagram">
            <a:extLst>
              <a:ext uri="{FF2B5EF4-FFF2-40B4-BE49-F238E27FC236}">
                <a16:creationId xmlns:a16="http://schemas.microsoft.com/office/drawing/2014/main" id="{67C9B7A3-1446-E13B-A7BF-CE6E99490D64}"/>
              </a:ext>
            </a:extLst>
          </p:cNvPr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6253" y="2432346"/>
            <a:ext cx="4171493" cy="1956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451591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18A1E-D6DB-5CDD-C6D4-8E590298F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Simplification: Three CNOTs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82669F1-5DE9-B94D-A2E5-2DBC6A72A42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43</a:t>
            </a:fld>
            <a:endParaRPr lang="de-DE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47FE72-102B-83D9-0534-256646F8980F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GB" dirty="0"/>
              <a:t>Transform into ZX-Diagram</a:t>
            </a:r>
          </a:p>
          <a:p>
            <a:pPr lvl="2"/>
            <a:r>
              <a:rPr lang="en-GB" dirty="0"/>
              <a:t>Remember CNOT Gate from earlier</a:t>
            </a:r>
          </a:p>
        </p:txBody>
      </p:sp>
      <p:pic>
        <p:nvPicPr>
          <p:cNvPr id="7" name="Content Placeholder 7">
            <a:extLst>
              <a:ext uri="{FF2B5EF4-FFF2-40B4-BE49-F238E27FC236}">
                <a16:creationId xmlns:a16="http://schemas.microsoft.com/office/drawing/2014/main" id="{073E857C-2416-0BB4-0A48-CC3F0DCB6C26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4850064" y="2571750"/>
            <a:ext cx="3204035" cy="1965559"/>
          </a:xfrm>
        </p:spPr>
      </p:pic>
      <p:pic>
        <p:nvPicPr>
          <p:cNvPr id="8" name="Content Placeholder 11">
            <a:extLst>
              <a:ext uri="{FF2B5EF4-FFF2-40B4-BE49-F238E27FC236}">
                <a16:creationId xmlns:a16="http://schemas.microsoft.com/office/drawing/2014/main" id="{DE188EF1-4A92-D462-7EE9-C63BC83F410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6631"/>
          <a:stretch/>
        </p:blipFill>
        <p:spPr>
          <a:xfrm>
            <a:off x="5258890" y="894533"/>
            <a:ext cx="3354211" cy="986221"/>
          </a:xfrm>
          <a:prstGeom prst="rect">
            <a:avLst/>
          </a:prstGeom>
        </p:spPr>
      </p:pic>
      <p:pic>
        <p:nvPicPr>
          <p:cNvPr id="9" name="Picture 2" descr="Implementation of qubit SWAP using CNOT. | Download Scientific Diagram">
            <a:extLst>
              <a:ext uri="{FF2B5EF4-FFF2-40B4-BE49-F238E27FC236}">
                <a16:creationId xmlns:a16="http://schemas.microsoft.com/office/drawing/2014/main" id="{99736529-9EC1-B525-2B97-77C14DBCEA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073" y="2847928"/>
            <a:ext cx="3388526" cy="1588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45C1072C-4EC9-D4CA-8C80-FFE49969D59C}"/>
              </a:ext>
            </a:extLst>
          </p:cNvPr>
          <p:cNvSpPr/>
          <p:nvPr/>
        </p:nvSpPr>
        <p:spPr>
          <a:xfrm>
            <a:off x="3916717" y="3484418"/>
            <a:ext cx="877948" cy="261612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7476375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18A1E-D6DB-5CDD-C6D4-8E590298F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Simplification: Three CNOTs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82669F1-5DE9-B94D-A2E5-2DBC6A72A42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44</a:t>
            </a:fld>
            <a:endParaRPr lang="de-DE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FD89E245-ADAC-3462-E4D1-99ACC305AB6C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5031178" y="2731885"/>
            <a:ext cx="2773093" cy="1798496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47FE72-102B-83D9-0534-256646F8980F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GB" dirty="0"/>
              <a:t>Apply the bi-algebra rule</a:t>
            </a:r>
          </a:p>
          <a:p>
            <a:pPr lvl="2"/>
            <a:r>
              <a:rPr lang="en-GB" dirty="0"/>
              <a:t>We need to morph the graph first!</a:t>
            </a:r>
          </a:p>
        </p:txBody>
      </p:sp>
      <p:pic>
        <p:nvPicPr>
          <p:cNvPr id="20" name="Content Placeholder 7">
            <a:extLst>
              <a:ext uri="{FF2B5EF4-FFF2-40B4-BE49-F238E27FC236}">
                <a16:creationId xmlns:a16="http://schemas.microsoft.com/office/drawing/2014/main" id="{81152D78-E070-9BA2-2F70-E509CEF68D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992" y="2564822"/>
            <a:ext cx="3204036" cy="1965559"/>
          </a:xfrm>
          <a:prstGeom prst="rect">
            <a:avLst/>
          </a:prstGeom>
        </p:spPr>
      </p:pic>
      <p:sp>
        <p:nvSpPr>
          <p:cNvPr id="22" name="Arrow: Right 21">
            <a:extLst>
              <a:ext uri="{FF2B5EF4-FFF2-40B4-BE49-F238E27FC236}">
                <a16:creationId xmlns:a16="http://schemas.microsoft.com/office/drawing/2014/main" id="{FD7989B6-95BA-5AEB-DED7-4A504C2EEE0C}"/>
              </a:ext>
            </a:extLst>
          </p:cNvPr>
          <p:cNvSpPr/>
          <p:nvPr/>
        </p:nvSpPr>
        <p:spPr>
          <a:xfrm>
            <a:off x="3916717" y="3484418"/>
            <a:ext cx="877948" cy="261612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GB" dirty="0"/>
          </a:p>
        </p:txBody>
      </p:sp>
      <p:pic>
        <p:nvPicPr>
          <p:cNvPr id="8" name="Content Placeholder 14">
            <a:extLst>
              <a:ext uri="{FF2B5EF4-FFF2-40B4-BE49-F238E27FC236}">
                <a16:creationId xmlns:a16="http://schemas.microsoft.com/office/drawing/2014/main" id="{3011FA4A-F8D4-245C-2330-A037EB5EB7D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7828"/>
          <a:stretch/>
        </p:blipFill>
        <p:spPr>
          <a:xfrm rot="5400000">
            <a:off x="6602692" y="509866"/>
            <a:ext cx="1333128" cy="1013368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B28E754E-ACD1-80FA-D8CF-53403AD4AA53}"/>
              </a:ext>
            </a:extLst>
          </p:cNvPr>
          <p:cNvSpPr/>
          <p:nvPr/>
        </p:nvSpPr>
        <p:spPr>
          <a:xfrm rot="5400000">
            <a:off x="7208396" y="1142718"/>
            <a:ext cx="126930" cy="124494"/>
          </a:xfrm>
          <a:prstGeom prst="ellipse">
            <a:avLst/>
          </a:prstGeom>
          <a:solidFill>
            <a:srgbClr val="00FF00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GB" dirty="0">
              <a:solidFill>
                <a:srgbClr val="FF0000"/>
              </a:solidFill>
            </a:endParaRPr>
          </a:p>
        </p:txBody>
      </p:sp>
      <p:pic>
        <p:nvPicPr>
          <p:cNvPr id="16" name="Content Placeholder 14">
            <a:extLst>
              <a:ext uri="{FF2B5EF4-FFF2-40B4-BE49-F238E27FC236}">
                <a16:creationId xmlns:a16="http://schemas.microsoft.com/office/drawing/2014/main" id="{3C7857A8-5C48-2ED0-2EE7-7B97312CBA0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8880" t="506" r="-1052" b="-506"/>
          <a:stretch/>
        </p:blipFill>
        <p:spPr>
          <a:xfrm rot="5400000">
            <a:off x="4871298" y="491800"/>
            <a:ext cx="1333128" cy="1013368"/>
          </a:xfrm>
          <a:prstGeom prst="rect">
            <a:avLst/>
          </a:prstGeom>
        </p:spPr>
      </p:pic>
      <p:pic>
        <p:nvPicPr>
          <p:cNvPr id="17" name="Content Placeholder 14">
            <a:extLst>
              <a:ext uri="{FF2B5EF4-FFF2-40B4-BE49-F238E27FC236}">
                <a16:creationId xmlns:a16="http://schemas.microsoft.com/office/drawing/2014/main" id="{B83FD264-527D-ED47-D87D-996ED3BF555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0625" t="24386" r="39993" b="29618"/>
          <a:stretch/>
        </p:blipFill>
        <p:spPr>
          <a:xfrm>
            <a:off x="6149885" y="762868"/>
            <a:ext cx="612687" cy="466113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86257ECF-08BA-EB81-EC59-82F986B2012E}"/>
              </a:ext>
            </a:extLst>
          </p:cNvPr>
          <p:cNvSpPr/>
          <p:nvPr/>
        </p:nvSpPr>
        <p:spPr>
          <a:xfrm rot="5400000">
            <a:off x="5232523" y="1142660"/>
            <a:ext cx="134989" cy="132398"/>
          </a:xfrm>
          <a:prstGeom prst="ellipse">
            <a:avLst/>
          </a:prstGeom>
          <a:solidFill>
            <a:srgbClr val="FF0000">
              <a:alpha val="4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GB" dirty="0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4D2E5C5E-7CBD-B9F3-CA62-2AEB4583606F}"/>
              </a:ext>
            </a:extLst>
          </p:cNvPr>
          <p:cNvSpPr/>
          <p:nvPr/>
        </p:nvSpPr>
        <p:spPr>
          <a:xfrm rot="5400000">
            <a:off x="5720525" y="1142660"/>
            <a:ext cx="134989" cy="132398"/>
          </a:xfrm>
          <a:prstGeom prst="ellipse">
            <a:avLst/>
          </a:prstGeom>
          <a:solidFill>
            <a:srgbClr val="FF0000">
              <a:alpha val="4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GB" dirty="0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355E14CD-E5CE-7E0D-A35E-566B6C78D0CF}"/>
              </a:ext>
            </a:extLst>
          </p:cNvPr>
          <p:cNvSpPr/>
          <p:nvPr/>
        </p:nvSpPr>
        <p:spPr>
          <a:xfrm rot="5400000">
            <a:off x="7208318" y="734680"/>
            <a:ext cx="134989" cy="132398"/>
          </a:xfrm>
          <a:prstGeom prst="ellipse">
            <a:avLst/>
          </a:prstGeom>
          <a:solidFill>
            <a:srgbClr val="FF0000">
              <a:alpha val="4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GB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F81D55CC-7EC0-E254-9C6B-9EFE870E9F11}"/>
              </a:ext>
            </a:extLst>
          </p:cNvPr>
          <p:cNvSpPr/>
          <p:nvPr/>
        </p:nvSpPr>
        <p:spPr>
          <a:xfrm rot="5400000">
            <a:off x="5243701" y="732527"/>
            <a:ext cx="126930" cy="124494"/>
          </a:xfrm>
          <a:prstGeom prst="ellipse">
            <a:avLst/>
          </a:prstGeom>
          <a:solidFill>
            <a:srgbClr val="00FF00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BF8521F7-5A75-2F2D-BFE2-E9597F53C256}"/>
              </a:ext>
            </a:extLst>
          </p:cNvPr>
          <p:cNvSpPr/>
          <p:nvPr/>
        </p:nvSpPr>
        <p:spPr>
          <a:xfrm rot="5400000">
            <a:off x="5728507" y="732527"/>
            <a:ext cx="126930" cy="124494"/>
          </a:xfrm>
          <a:prstGeom prst="ellipse">
            <a:avLst/>
          </a:prstGeom>
          <a:solidFill>
            <a:srgbClr val="00FF00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GB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305871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18A1E-D6DB-5CDD-C6D4-8E590298F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Simplification: Three CNOTs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82669F1-5DE9-B94D-A2E5-2DBC6A72A42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45</a:t>
            </a:fld>
            <a:endParaRPr lang="de-DE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47FE72-102B-83D9-0534-256646F8980F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GB" dirty="0"/>
              <a:t>Morph the ZX-Diagram</a:t>
            </a:r>
          </a:p>
          <a:p>
            <a:pPr lvl="2"/>
            <a:r>
              <a:rPr lang="en-GB" dirty="0"/>
              <a:t>Allowed, since we are allowed to move stuff freely</a:t>
            </a:r>
          </a:p>
          <a:p>
            <a:pPr lvl="2"/>
            <a:r>
              <a:rPr lang="en-GB" dirty="0"/>
              <a:t>Guaranteed by underlying category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18273C36-14F6-0BEA-2156-0E9C9938ECDA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5031178" y="2720268"/>
            <a:ext cx="2753462" cy="1755290"/>
          </a:xfrm>
        </p:spPr>
      </p:pic>
      <p:pic>
        <p:nvPicPr>
          <p:cNvPr id="10" name="Content Placeholder 10">
            <a:extLst>
              <a:ext uri="{FF2B5EF4-FFF2-40B4-BE49-F238E27FC236}">
                <a16:creationId xmlns:a16="http://schemas.microsoft.com/office/drawing/2014/main" id="{7FF666A3-0918-44AD-ABAA-716431641D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505" y="2720268"/>
            <a:ext cx="2753462" cy="1785765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907619EB-18D7-CD60-5026-DDD5371F3DE7}"/>
              </a:ext>
            </a:extLst>
          </p:cNvPr>
          <p:cNvSpPr/>
          <p:nvPr/>
        </p:nvSpPr>
        <p:spPr>
          <a:xfrm>
            <a:off x="3930572" y="3529733"/>
            <a:ext cx="877948" cy="261612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3429991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18A1E-D6DB-5CDD-C6D4-8E590298F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Simplification: Three CNOTs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82669F1-5DE9-B94D-A2E5-2DBC6A72A42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46</a:t>
            </a:fld>
            <a:endParaRPr lang="de-DE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BA665051-934F-318C-39E8-B08CEEAA4AEB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5031178" y="2739075"/>
            <a:ext cx="2714599" cy="1717675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47FE72-102B-83D9-0534-256646F8980F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GB" dirty="0"/>
              <a:t>Apply spider fusion rule</a:t>
            </a:r>
          </a:p>
          <a:p>
            <a:pPr lvl="2"/>
            <a:r>
              <a:rPr lang="en-GB" dirty="0"/>
              <a:t>Attention, two wires remain between the first nodes!</a:t>
            </a:r>
          </a:p>
        </p:txBody>
      </p:sp>
      <p:pic>
        <p:nvPicPr>
          <p:cNvPr id="11" name="Content Placeholder 8">
            <a:extLst>
              <a:ext uri="{FF2B5EF4-FFF2-40B4-BE49-F238E27FC236}">
                <a16:creationId xmlns:a16="http://schemas.microsoft.com/office/drawing/2014/main" id="{E061DBB5-3EEA-D760-4AF9-0390B3D550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796" y="2670895"/>
            <a:ext cx="2801266" cy="1785765"/>
          </a:xfrm>
          <a:prstGeom prst="rect">
            <a:avLst/>
          </a:prstGeom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E9A4D7A8-8DA6-A809-E4F2-7C89BC7351EC}"/>
              </a:ext>
            </a:extLst>
          </p:cNvPr>
          <p:cNvSpPr/>
          <p:nvPr/>
        </p:nvSpPr>
        <p:spPr>
          <a:xfrm>
            <a:off x="3930572" y="3529733"/>
            <a:ext cx="877948" cy="261612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GB" dirty="0"/>
          </a:p>
        </p:txBody>
      </p:sp>
      <p:pic>
        <p:nvPicPr>
          <p:cNvPr id="14" name="Content Placeholder 12">
            <a:extLst>
              <a:ext uri="{FF2B5EF4-FFF2-40B4-BE49-F238E27FC236}">
                <a16:creationId xmlns:a16="http://schemas.microsoft.com/office/drawing/2014/main" id="{3F917B34-F354-9DDE-4893-31AE2B7A55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0514" y="849332"/>
            <a:ext cx="3760162" cy="118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04512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18A1E-D6DB-5CDD-C6D4-8E590298F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Simplification: Three CNOTs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82669F1-5DE9-B94D-A2E5-2DBC6A72A42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47</a:t>
            </a:fld>
            <a:endParaRPr lang="de-DE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47FE72-102B-83D9-0534-256646F8980F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GB" dirty="0"/>
              <a:t>Apply the </a:t>
            </a:r>
            <a:r>
              <a:rPr lang="en-GB" dirty="0" err="1"/>
              <a:t>Hopf</a:t>
            </a:r>
            <a:r>
              <a:rPr lang="en-GB" dirty="0"/>
              <a:t>-Law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852961BA-8EDA-05FF-D07F-D81E442EE5CC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5031179" y="2739074"/>
            <a:ext cx="2689692" cy="1717675"/>
          </a:xfrm>
        </p:spPr>
      </p:pic>
      <p:pic>
        <p:nvPicPr>
          <p:cNvPr id="11" name="Content Placeholder 9">
            <a:extLst>
              <a:ext uri="{FF2B5EF4-FFF2-40B4-BE49-F238E27FC236}">
                <a16:creationId xmlns:a16="http://schemas.microsoft.com/office/drawing/2014/main" id="{9CF136BE-E188-C736-DFDC-C6D6FAB5AA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796" y="2687212"/>
            <a:ext cx="2770631" cy="1753130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07EF5130-F737-F0B2-3BA6-EB6801026365}"/>
              </a:ext>
            </a:extLst>
          </p:cNvPr>
          <p:cNvSpPr/>
          <p:nvPr/>
        </p:nvSpPr>
        <p:spPr>
          <a:xfrm>
            <a:off x="3930572" y="3529733"/>
            <a:ext cx="877948" cy="261612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GB" dirty="0"/>
          </a:p>
        </p:txBody>
      </p:sp>
      <p:pic>
        <p:nvPicPr>
          <p:cNvPr id="7" name="Content Placeholder 12">
            <a:extLst>
              <a:ext uri="{FF2B5EF4-FFF2-40B4-BE49-F238E27FC236}">
                <a16:creationId xmlns:a16="http://schemas.microsoft.com/office/drawing/2014/main" id="{4BB34D36-E6AE-D90F-44C7-7544D29648E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161" r="13220"/>
          <a:stretch/>
        </p:blipFill>
        <p:spPr>
          <a:xfrm>
            <a:off x="4916880" y="837799"/>
            <a:ext cx="3633354" cy="1112334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79580F51-C8F2-C991-F5AD-ACCFB31C03FA}"/>
              </a:ext>
            </a:extLst>
          </p:cNvPr>
          <p:cNvSpPr/>
          <p:nvPr/>
        </p:nvSpPr>
        <p:spPr>
          <a:xfrm>
            <a:off x="5660337" y="1281920"/>
            <a:ext cx="177415" cy="177407"/>
          </a:xfrm>
          <a:prstGeom prst="ellipse">
            <a:avLst/>
          </a:prstGeom>
          <a:solidFill>
            <a:srgbClr val="FF0000">
              <a:alpha val="4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GB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14B85B4-FF46-C864-4787-51A960A7A930}"/>
              </a:ext>
            </a:extLst>
          </p:cNvPr>
          <p:cNvSpPr/>
          <p:nvPr/>
        </p:nvSpPr>
        <p:spPr>
          <a:xfrm>
            <a:off x="5098051" y="1285317"/>
            <a:ext cx="177415" cy="174010"/>
          </a:xfrm>
          <a:prstGeom prst="ellipse">
            <a:avLst/>
          </a:prstGeom>
          <a:solidFill>
            <a:srgbClr val="00FF00">
              <a:alpha val="4078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31D7830-FA63-27F1-4999-7F0BF9035491}"/>
              </a:ext>
            </a:extLst>
          </p:cNvPr>
          <p:cNvSpPr/>
          <p:nvPr/>
        </p:nvSpPr>
        <p:spPr>
          <a:xfrm>
            <a:off x="8138592" y="1280221"/>
            <a:ext cx="177415" cy="177407"/>
          </a:xfrm>
          <a:prstGeom prst="ellipse">
            <a:avLst/>
          </a:prstGeom>
          <a:solidFill>
            <a:srgbClr val="FF0000">
              <a:alpha val="4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GB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7FDED40-6442-6E09-99EF-BFA200489321}"/>
              </a:ext>
            </a:extLst>
          </p:cNvPr>
          <p:cNvSpPr/>
          <p:nvPr/>
        </p:nvSpPr>
        <p:spPr>
          <a:xfrm>
            <a:off x="7579859" y="1283618"/>
            <a:ext cx="177415" cy="174010"/>
          </a:xfrm>
          <a:prstGeom prst="ellipse">
            <a:avLst/>
          </a:prstGeom>
          <a:solidFill>
            <a:srgbClr val="00FF00">
              <a:alpha val="4078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GB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867435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18A1E-D6DB-5CDD-C6D4-8E590298F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Simplification: Three CNOTs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82669F1-5DE9-B94D-A2E5-2DBC6A72A42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48</a:t>
            </a:fld>
            <a:endParaRPr lang="de-DE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47FE72-102B-83D9-0534-256646F8980F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GB" dirty="0"/>
              <a:t>Identity Removal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3F983BCE-D3D6-7B4E-93D2-1A63F3182861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5003762" y="2739073"/>
            <a:ext cx="2717109" cy="1634941"/>
          </a:xfrm>
        </p:spPr>
      </p:pic>
      <p:pic>
        <p:nvPicPr>
          <p:cNvPr id="12" name="Content Placeholder 8">
            <a:extLst>
              <a:ext uri="{FF2B5EF4-FFF2-40B4-BE49-F238E27FC236}">
                <a16:creationId xmlns:a16="http://schemas.microsoft.com/office/drawing/2014/main" id="{F4D14F11-DBDD-3A7D-96F1-8EC31DC7CC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693" y="2687212"/>
            <a:ext cx="2745211" cy="1753130"/>
          </a:xfrm>
          <a:prstGeom prst="rect">
            <a:avLst/>
          </a:prstGeom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45702DC9-1681-AE64-8825-8CB77C27D15E}"/>
              </a:ext>
            </a:extLst>
          </p:cNvPr>
          <p:cNvSpPr/>
          <p:nvPr/>
        </p:nvSpPr>
        <p:spPr>
          <a:xfrm>
            <a:off x="3930572" y="3529733"/>
            <a:ext cx="877948" cy="261612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3302718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18A1E-D6DB-5CDD-C6D4-8E590298F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Simplification: Three CNOTs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82669F1-5DE9-B94D-A2E5-2DBC6A72A42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49</a:t>
            </a:fld>
            <a:endParaRPr lang="de-DE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47FE72-102B-83D9-0534-256646F8980F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GB" dirty="0"/>
              <a:t>Complicated CNOT circuit is actually a swap operation</a:t>
            </a:r>
          </a:p>
          <a:p>
            <a:pPr lvl="2"/>
            <a:r>
              <a:rPr lang="en-GB" dirty="0"/>
              <a:t>Since we are working at the </a:t>
            </a:r>
            <a:r>
              <a:rPr lang="en-GB" i="1" dirty="0"/>
              <a:t>atom</a:t>
            </a:r>
            <a:r>
              <a:rPr lang="en-GB" dirty="0"/>
              <a:t>-level many other circuits can be simplified like this</a:t>
            </a:r>
          </a:p>
          <a:p>
            <a:pPr lvl="2"/>
            <a:r>
              <a:rPr lang="en-GB" dirty="0"/>
              <a:t>Extracting back quantum circuits is hard</a:t>
            </a:r>
          </a:p>
          <a:p>
            <a:pPr lvl="3"/>
            <a:r>
              <a:rPr lang="en-GB" dirty="0"/>
              <a:t>But it's possible for simple circuits</a:t>
            </a:r>
          </a:p>
          <a:p>
            <a:pPr lvl="3"/>
            <a:r>
              <a:rPr lang="en-GB" dirty="0"/>
              <a:t>(In general: Graph needs to have “</a:t>
            </a:r>
            <a:r>
              <a:rPr lang="en-GB" dirty="0" err="1"/>
              <a:t>gFlow</a:t>
            </a:r>
            <a:r>
              <a:rPr lang="en-GB" dirty="0"/>
              <a:t>”)</a:t>
            </a:r>
          </a:p>
        </p:txBody>
      </p:sp>
      <p:pic>
        <p:nvPicPr>
          <p:cNvPr id="15" name="Content Placeholder 9">
            <a:extLst>
              <a:ext uri="{FF2B5EF4-FFF2-40B4-BE49-F238E27FC236}">
                <a16:creationId xmlns:a16="http://schemas.microsoft.com/office/drawing/2014/main" id="{B0201BD9-C450-5A15-73F9-8C1C0ACF3B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6162" y="2670895"/>
            <a:ext cx="2884129" cy="1717675"/>
          </a:xfrm>
          <a:prstGeom prst="rect">
            <a:avLst/>
          </a:prstGeom>
        </p:spPr>
      </p:pic>
      <p:sp>
        <p:nvSpPr>
          <p:cNvPr id="16" name="Arrow: Right 15">
            <a:extLst>
              <a:ext uri="{FF2B5EF4-FFF2-40B4-BE49-F238E27FC236}">
                <a16:creationId xmlns:a16="http://schemas.microsoft.com/office/drawing/2014/main" id="{C50DCC81-51DD-8662-8796-8DBCE538EA40}"/>
              </a:ext>
            </a:extLst>
          </p:cNvPr>
          <p:cNvSpPr/>
          <p:nvPr/>
        </p:nvSpPr>
        <p:spPr>
          <a:xfrm>
            <a:off x="3930572" y="3529733"/>
            <a:ext cx="877948" cy="261612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GB" dirty="0"/>
          </a:p>
        </p:txBody>
      </p:sp>
      <p:pic>
        <p:nvPicPr>
          <p:cNvPr id="17" name="Picture 2" descr="Implementation of qubit SWAP using CNOT. | Download Scientific Diagram">
            <a:extLst>
              <a:ext uri="{FF2B5EF4-FFF2-40B4-BE49-F238E27FC236}">
                <a16:creationId xmlns:a16="http://schemas.microsoft.com/office/drawing/2014/main" id="{C5B24629-94D8-E513-E464-FE483D74AA2F}"/>
              </a:ext>
            </a:extLst>
          </p:cNvPr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642" y="2795775"/>
            <a:ext cx="3611011" cy="1693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62109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57173F-7790-A0A4-5FA5-02D6EE090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Classical optimization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E06DF93-E17B-2DA5-B132-FDFD217FE4E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5</a:t>
            </a:fld>
            <a:endParaRPr lang="de-DE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1381F3-B155-C0F2-85F1-01A5AB20F735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GB" dirty="0"/>
              <a:t>Why use ZX-Calculus for this?</a:t>
            </a:r>
          </a:p>
          <a:p>
            <a:r>
              <a:rPr lang="en-GB" dirty="0"/>
              <a:t>Circuit simplifications also exist for logic gates:</a:t>
            </a:r>
          </a:p>
        </p:txBody>
      </p:sp>
      <p:pic>
        <p:nvPicPr>
          <p:cNvPr id="6" name="Inhaltsplatzhalter 12">
            <a:extLst>
              <a:ext uri="{FF2B5EF4-FFF2-40B4-BE49-F238E27FC236}">
                <a16:creationId xmlns:a16="http://schemas.microsoft.com/office/drawing/2014/main" id="{E608B91F-84BF-E475-554C-8EA46C83D0D7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732208" y="2254648"/>
            <a:ext cx="7679584" cy="2653932"/>
          </a:xfrm>
        </p:spPr>
      </p:pic>
    </p:spTree>
    <p:extLst>
      <p:ext uri="{BB962C8B-B14F-4D97-AF65-F5344CB8AC3E}">
        <p14:creationId xmlns:p14="http://schemas.microsoft.com/office/powerpoint/2010/main" val="318524363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068E9A9-A902-6966-079C-D36E36B7E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Translating Circuits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341A3D0-81AB-BA07-367C-4B8C4D626CE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50</a:t>
            </a:fld>
            <a:endParaRPr lang="de-DE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D2F8D22-E31F-FA06-02DC-1DB9900DE6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9347"/>
          <a:stretch/>
        </p:blipFill>
        <p:spPr>
          <a:xfrm>
            <a:off x="3968243" y="1036131"/>
            <a:ext cx="3449254" cy="1388542"/>
          </a:xfrm>
          <a:prstGeom prst="rect">
            <a:avLst/>
          </a:prstGeom>
        </p:spPr>
      </p:pic>
      <p:pic>
        <p:nvPicPr>
          <p:cNvPr id="14" name="Content Placeholder 6">
            <a:extLst>
              <a:ext uri="{FF2B5EF4-FFF2-40B4-BE49-F238E27FC236}">
                <a16:creationId xmlns:a16="http://schemas.microsoft.com/office/drawing/2014/main" id="{AA0DC7EC-03FB-F698-1CF1-F70C465B4EA5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 rotWithShape="1">
          <a:blip r:embed="rId3"/>
          <a:srcRect b="1063"/>
          <a:stretch/>
        </p:blipFill>
        <p:spPr>
          <a:xfrm>
            <a:off x="318009" y="1010371"/>
            <a:ext cx="3244723" cy="3651683"/>
          </a:xfrm>
          <a:prstGeom prst="rect">
            <a:avLst/>
          </a:prstGeom>
        </p:spPr>
      </p:pic>
      <p:pic>
        <p:nvPicPr>
          <p:cNvPr id="1026" name="Picture 2" descr="circuit construction - Show that a $CZ$ gate can be implemented using a  $CNOT$ gate and Hadamard gates - Quantum Computing Stack Exchange">
            <a:extLst>
              <a:ext uri="{FF2B5EF4-FFF2-40B4-BE49-F238E27FC236}">
                <a16:creationId xmlns:a16="http://schemas.microsoft.com/office/drawing/2014/main" id="{4DC95690-D8D3-804D-9BE9-96CCE89E69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2870" y="3382850"/>
            <a:ext cx="2953207" cy="1072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7A969B6-4CDF-2662-C4B2-9254FE7737EC}"/>
              </a:ext>
            </a:extLst>
          </p:cNvPr>
          <p:cNvSpPr txBox="1"/>
          <p:nvPr/>
        </p:nvSpPr>
        <p:spPr>
          <a:xfrm>
            <a:off x="5975306" y="4495800"/>
            <a:ext cx="2440925" cy="19300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200" dirty="0">
                <a:latin typeface="+mn-lt"/>
              </a:rPr>
              <a:t>Challenge: Try </a:t>
            </a:r>
            <a:r>
              <a:rPr lang="de-DE" sz="1200" dirty="0" err="1">
                <a:latin typeface="+mn-lt"/>
              </a:rPr>
              <a:t>to</a:t>
            </a:r>
            <a:r>
              <a:rPr lang="de-DE" sz="1200" dirty="0">
                <a:latin typeface="+mn-lt"/>
              </a:rPr>
              <a:t> </a:t>
            </a:r>
            <a:r>
              <a:rPr lang="de-DE" sz="1200" dirty="0" err="1">
                <a:latin typeface="+mn-lt"/>
              </a:rPr>
              <a:t>prove</a:t>
            </a:r>
            <a:r>
              <a:rPr lang="de-DE" sz="1200" dirty="0">
                <a:latin typeface="+mn-lt"/>
              </a:rPr>
              <a:t> </a:t>
            </a:r>
            <a:r>
              <a:rPr lang="de-DE" sz="1200" dirty="0" err="1">
                <a:latin typeface="+mn-lt"/>
              </a:rPr>
              <a:t>this</a:t>
            </a:r>
            <a:r>
              <a:rPr lang="de-DE" sz="1200" dirty="0">
                <a:latin typeface="+mn-lt"/>
              </a:rPr>
              <a:t> </a:t>
            </a:r>
            <a:r>
              <a:rPr lang="de-DE" sz="1200" dirty="0" err="1">
                <a:latin typeface="+mn-lt"/>
              </a:rPr>
              <a:t>identity</a:t>
            </a:r>
            <a:r>
              <a:rPr lang="de-DE" sz="1200" dirty="0">
                <a:latin typeface="+mn-lt"/>
              </a:rPr>
              <a:t>!</a:t>
            </a:r>
            <a:endParaRPr lang="en-US" sz="1200" dirty="0" err="1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2247080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437A40-0A8A-2D2C-C320-43CF0BF00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From Quantum Circuits to ZX-Diagrams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DBDECA9-2F11-25C7-8705-B852EF17309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51</a:t>
            </a:fld>
            <a:endParaRPr lang="de-DE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69FD2DF-0676-30DB-0BC1-81E708AD6221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318009" y="1097006"/>
            <a:ext cx="8509000" cy="1308415"/>
          </a:xfrm>
        </p:spPr>
        <p:txBody>
          <a:bodyPr/>
          <a:lstStyle/>
          <a:p>
            <a:r>
              <a:rPr lang="en-GB" dirty="0"/>
              <a:t>Example circuit:</a:t>
            </a:r>
          </a:p>
          <a:p>
            <a:pPr lvl="2"/>
            <a:r>
              <a:rPr lang="en-GB" dirty="0"/>
              <a:t>Custom gates need to be handled separately</a:t>
            </a:r>
          </a:p>
          <a:p>
            <a:pPr lvl="1" eaLnBrk="1" hangingPunct="1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sz="1800" dirty="0">
                <a:ea typeface="+mj-ea"/>
                <a:cs typeface="+mj-cs"/>
              </a:rPr>
              <a:t>Backwards direction also possible</a:t>
            </a:r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CA67B5-9B4A-7CAD-8C43-AEA8F3892D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419"/>
          <a:stretch/>
        </p:blipFill>
        <p:spPr>
          <a:xfrm>
            <a:off x="59789" y="2596243"/>
            <a:ext cx="3786215" cy="20679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2AC1F90-B725-F911-DD7B-593950B66C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342" r="16070" b="-5869"/>
          <a:stretch/>
        </p:blipFill>
        <p:spPr>
          <a:xfrm>
            <a:off x="5489364" y="2596242"/>
            <a:ext cx="3337644" cy="2067923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DA092221-24A1-8A8F-8A74-840BA5E7A04B}"/>
              </a:ext>
            </a:extLst>
          </p:cNvPr>
          <p:cNvSpPr/>
          <p:nvPr/>
        </p:nvSpPr>
        <p:spPr>
          <a:xfrm>
            <a:off x="4109247" y="3416298"/>
            <a:ext cx="1116874" cy="427809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GB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6CCA784-C6D1-87E3-FBB4-8F2E934F31FE}"/>
              </a:ext>
            </a:extLst>
          </p:cNvPr>
          <p:cNvSpPr/>
          <p:nvPr/>
        </p:nvSpPr>
        <p:spPr>
          <a:xfrm>
            <a:off x="5976450" y="2793093"/>
            <a:ext cx="347682" cy="341009"/>
          </a:xfrm>
          <a:prstGeom prst="ellipse">
            <a:avLst/>
          </a:prstGeom>
          <a:solidFill>
            <a:srgbClr val="00FF00">
              <a:alpha val="4078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3798B35-B07B-6ED8-C1FB-F657CF03704E}"/>
              </a:ext>
            </a:extLst>
          </p:cNvPr>
          <p:cNvSpPr/>
          <p:nvPr/>
        </p:nvSpPr>
        <p:spPr>
          <a:xfrm>
            <a:off x="5976450" y="3456369"/>
            <a:ext cx="347682" cy="347666"/>
          </a:xfrm>
          <a:prstGeom prst="ellipse">
            <a:avLst/>
          </a:prstGeom>
          <a:solidFill>
            <a:srgbClr val="FF0000">
              <a:alpha val="4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GB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323DF85-76BA-50ED-4E35-21D357653EC3}"/>
              </a:ext>
            </a:extLst>
          </p:cNvPr>
          <p:cNvSpPr/>
          <p:nvPr/>
        </p:nvSpPr>
        <p:spPr>
          <a:xfrm>
            <a:off x="7498855" y="3455097"/>
            <a:ext cx="347682" cy="347666"/>
          </a:xfrm>
          <a:prstGeom prst="ellipse">
            <a:avLst/>
          </a:prstGeom>
          <a:solidFill>
            <a:srgbClr val="FF0000">
              <a:alpha val="4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GB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FCB0A5F-D04F-DA83-0EA1-76CC5AE5F2B1}"/>
              </a:ext>
            </a:extLst>
          </p:cNvPr>
          <p:cNvSpPr/>
          <p:nvPr/>
        </p:nvSpPr>
        <p:spPr>
          <a:xfrm>
            <a:off x="6607092" y="2879680"/>
            <a:ext cx="167842" cy="167834"/>
          </a:xfrm>
          <a:prstGeom prst="ellipse">
            <a:avLst/>
          </a:prstGeom>
          <a:solidFill>
            <a:srgbClr val="FF0000">
              <a:alpha val="4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GB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0149222-5457-A8B5-0F72-F2720C267084}"/>
              </a:ext>
            </a:extLst>
          </p:cNvPr>
          <p:cNvSpPr/>
          <p:nvPr/>
        </p:nvSpPr>
        <p:spPr>
          <a:xfrm>
            <a:off x="7154920" y="4188143"/>
            <a:ext cx="167842" cy="167834"/>
          </a:xfrm>
          <a:prstGeom prst="ellipse">
            <a:avLst/>
          </a:prstGeom>
          <a:solidFill>
            <a:srgbClr val="FF0000">
              <a:alpha val="4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GB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74A1CF1-D1E2-6553-D931-382B0BD5CCD1}"/>
              </a:ext>
            </a:extLst>
          </p:cNvPr>
          <p:cNvSpPr/>
          <p:nvPr/>
        </p:nvSpPr>
        <p:spPr>
          <a:xfrm>
            <a:off x="5971986" y="4101555"/>
            <a:ext cx="347682" cy="341009"/>
          </a:xfrm>
          <a:prstGeom prst="ellipse">
            <a:avLst/>
          </a:prstGeom>
          <a:solidFill>
            <a:srgbClr val="00FF00">
              <a:alpha val="4078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FF26486-B407-14DE-7C98-61ED67B5F502}"/>
              </a:ext>
            </a:extLst>
          </p:cNvPr>
          <p:cNvSpPr/>
          <p:nvPr/>
        </p:nvSpPr>
        <p:spPr>
          <a:xfrm>
            <a:off x="6603815" y="4188143"/>
            <a:ext cx="171119" cy="167835"/>
          </a:xfrm>
          <a:prstGeom prst="ellipse">
            <a:avLst/>
          </a:prstGeom>
          <a:solidFill>
            <a:srgbClr val="00FF00">
              <a:alpha val="4078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D994C41-7276-02EE-85B0-2D4191A2709C}"/>
              </a:ext>
            </a:extLst>
          </p:cNvPr>
          <p:cNvSpPr/>
          <p:nvPr/>
        </p:nvSpPr>
        <p:spPr>
          <a:xfrm>
            <a:off x="7150052" y="3545012"/>
            <a:ext cx="171119" cy="167835"/>
          </a:xfrm>
          <a:prstGeom prst="ellipse">
            <a:avLst/>
          </a:prstGeom>
          <a:solidFill>
            <a:srgbClr val="00FF00">
              <a:alpha val="4078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749EFE0A-F3BB-0E9D-02CD-BD9FD5A33BF9}"/>
              </a:ext>
            </a:extLst>
          </p:cNvPr>
          <p:cNvSpPr/>
          <p:nvPr/>
        </p:nvSpPr>
        <p:spPr>
          <a:xfrm>
            <a:off x="7498855" y="2789764"/>
            <a:ext cx="547865" cy="347666"/>
          </a:xfrm>
          <a:prstGeom prst="roundRect">
            <a:avLst>
              <a:gd name="adj" fmla="val 50000"/>
            </a:avLst>
          </a:prstGeom>
          <a:solidFill>
            <a:srgbClr val="00FF00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GB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439665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CEDED6-99FE-9DA6-A8DF-C9C789A00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Example</a:t>
            </a:r>
            <a:r>
              <a:rPr lang="de-DE" dirty="0"/>
              <a:t> Circuit </a:t>
            </a:r>
            <a:r>
              <a:rPr lang="de-DE" dirty="0" err="1"/>
              <a:t>Simplification</a:t>
            </a:r>
            <a:r>
              <a:rPr lang="de-DE" dirty="0"/>
              <a:t> GHZ-State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7376D6B-254F-D590-FDEB-9BD0F4A060E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52</a:t>
            </a:fld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CCFB595F-2DB6-81F2-E221-2C5D04F2723E}"/>
                  </a:ext>
                </a:extLst>
              </p:cNvPr>
              <p:cNvSpPr>
                <a:spLocks noGrp="1"/>
              </p:cNvSpPr>
              <p:nvPr>
                <p:ph sz="quarter" idx="12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𝐺𝐻𝑍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⟩"/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000</m:t>
                            </m:r>
                          </m:e>
                        </m:d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begChr m:val="|"/>
                            <m:endChr m:val="⟩"/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111</m:t>
                            </m:r>
                          </m:e>
                        </m:d>
                      </m:num>
                      <m:den>
                        <m:rad>
                          <m:radPr>
                            <m:degHide m:val="on"/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</m:oMath>
                </a14:m>
                <a:endParaRPr lang="de-DE" b="0" dirty="0"/>
              </a:p>
              <a:p>
                <a:pPr lvl="2"/>
                <a:r>
                  <a:rPr lang="en-US" dirty="0"/>
                  <a:t>Calculating the circuit with ZX seems trivial compared to classical reasoning</a:t>
                </a:r>
              </a:p>
              <a:p>
                <a:pPr lvl="3"/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𝐺𝑟𝑒𝑒𝑛𝑆𝑝𝑖𝑑𝑒𝑟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0, 3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=1⋅</m:t>
                    </m:r>
                    <m:d>
                      <m:dPr>
                        <m:begChr m:val="|"/>
                        <m:endChr m:val="⟩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000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⋅0</m:t>
                        </m:r>
                      </m:sup>
                    </m:sSup>
                    <m:r>
                      <a:rPr lang="de-DE" i="1">
                        <a:latin typeface="Cambria Math" panose="02040503050406030204" pitchFamily="18" charset="0"/>
                      </a:rPr>
                      <m:t>⋅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1⋅</m:t>
                    </m:r>
                    <m:d>
                      <m:dPr>
                        <m:begChr m:val="|"/>
                        <m:endChr m:val="⟩"/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111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⟩"/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000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begChr m:val="|"/>
                        <m:endChr m:val="⟩"/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111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CCFB595F-2DB6-81F2-E221-2C5D04F2723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blipFill>
                <a:blip r:embed="rId2"/>
                <a:stretch>
                  <a:fillRect l="-4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4" name="Picture 2">
            <a:extLst>
              <a:ext uri="{FF2B5EF4-FFF2-40B4-BE49-F238E27FC236}">
                <a16:creationId xmlns:a16="http://schemas.microsoft.com/office/drawing/2014/main" id="{745EB358-EF2F-DB86-1072-D629194BE7EF}"/>
              </a:ext>
            </a:extLst>
          </p:cNvPr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817" y="3420904"/>
            <a:ext cx="6961948" cy="1089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452806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C3527-A61A-0301-6ED8-9ED8638A5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Quantum Teleportation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AE1D206-0A55-C14A-C0E4-CD5D6CECEBB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53</a:t>
            </a:fld>
            <a:endParaRPr lang="de-DE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866DD93-CCE4-04DD-E955-1EFFAEDE0576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2"/>
          <a:stretch>
            <a:fillRect/>
          </a:stretch>
        </p:blipFill>
        <p:spPr>
          <a:xfrm>
            <a:off x="1478973" y="1283664"/>
            <a:ext cx="6186054" cy="2743582"/>
          </a:xfrm>
        </p:spPr>
      </p:pic>
    </p:spTree>
    <p:extLst>
      <p:ext uri="{BB962C8B-B14F-4D97-AF65-F5344CB8AC3E}">
        <p14:creationId xmlns:p14="http://schemas.microsoft.com/office/powerpoint/2010/main" val="53062256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C3527-A61A-0301-6ED8-9ED8638A5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Quantum Teleportation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AE1D206-0A55-C14A-C0E4-CD5D6CECEBB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54</a:t>
            </a:fld>
            <a:endParaRPr lang="de-DE" dirty="0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5266CFE7-03F1-7060-1C1B-D3B4AAC116C5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 rotWithShape="1">
          <a:blip r:embed="rId2"/>
          <a:srcRect t="4644"/>
          <a:stretch/>
        </p:blipFill>
        <p:spPr>
          <a:xfrm>
            <a:off x="897369" y="1765526"/>
            <a:ext cx="7281008" cy="3234716"/>
          </a:xfrm>
        </p:spPr>
      </p:pic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B726146A-1BED-D752-AC7B-207398DEB404}"/>
              </a:ext>
            </a:extLst>
          </p:cNvPr>
          <p:cNvSpPr txBox="1">
            <a:spLocks/>
          </p:cNvSpPr>
          <p:nvPr/>
        </p:nvSpPr>
        <p:spPr>
          <a:xfrm>
            <a:off x="283373" y="906507"/>
            <a:ext cx="8509000" cy="1718039"/>
          </a:xfrm>
          <a:prstGeom prst="rect">
            <a:avLst/>
          </a:prstGeom>
        </p:spPr>
        <p:txBody>
          <a:bodyPr/>
          <a:lstStyle>
            <a:lvl1pPr marL="179388" indent="-179388" algn="l" defTabSz="914400" rtl="0" eaLnBrk="1" fontAlgn="base" latinLnBrk="0" hangingPunct="1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179388" indent="-179388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363" indent="-184150" algn="l" rtl="0" eaLnBrk="0" fontAlgn="base" hangingPunct="0">
              <a:lnSpc>
                <a:spcPct val="125000"/>
              </a:lnSpc>
              <a:spcBef>
                <a:spcPts val="0"/>
              </a:spcBef>
              <a:spcAft>
                <a:spcPct val="0"/>
              </a:spcAft>
              <a:buFont typeface="Symbol" pitchFamily="18" charset="2"/>
              <a:buChar char="-"/>
              <a:defRPr lang="en-US" sz="1400" kern="120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3pPr>
            <a:lvl4pPr marL="538163" indent="-177800" algn="l" rtl="0" eaLnBrk="0" fontAlgn="base" hangingPunct="0">
              <a:lnSpc>
                <a:spcPct val="125000"/>
              </a:lnSpc>
              <a:spcBef>
                <a:spcPts val="0"/>
              </a:spcBef>
              <a:spcAft>
                <a:spcPct val="0"/>
              </a:spcAft>
              <a:buFont typeface="Symbol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6213" algn="l" rtl="0" eaLnBrk="0" fontAlgn="base" hangingPunct="0">
              <a:lnSpc>
                <a:spcPct val="125000"/>
              </a:lnSpc>
              <a:spcBef>
                <a:spcPts val="0"/>
              </a:spcBef>
              <a:spcAft>
                <a:spcPct val="0"/>
              </a:spcAft>
              <a:buFont typeface="Symbol" pitchFamily="18" charset="2"/>
              <a:buChar char="-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Shared Bell State, is just a bent wire!</a:t>
            </a:r>
          </a:p>
          <a:p>
            <a:r>
              <a:rPr lang="en-US" sz="1600" dirty="0"/>
              <a:t>Measurement is a parameterized spider</a:t>
            </a:r>
          </a:p>
        </p:txBody>
      </p:sp>
    </p:spTree>
    <p:extLst>
      <p:ext uri="{BB962C8B-B14F-4D97-AF65-F5344CB8AC3E}">
        <p14:creationId xmlns:p14="http://schemas.microsoft.com/office/powerpoint/2010/main" val="102776855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A092A-91F1-DAC7-76E6-023A7BC6E6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Completeness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ADC65E-FEEA-BAF2-7AC8-201C0CDF163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55</a:t>
            </a:fld>
            <a:endParaRPr lang="de-DE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63D2C2-1852-1D7C-6059-8FDF60AF957E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ZX Calculus is complete for </a:t>
            </a:r>
            <a:r>
              <a:rPr lang="en-US" dirty="0" err="1"/>
              <a:t>Clifford+T</a:t>
            </a:r>
            <a:r>
              <a:rPr lang="en-US" dirty="0"/>
              <a:t> gates</a:t>
            </a:r>
          </a:p>
          <a:p>
            <a:pPr lvl="2"/>
            <a:r>
              <a:rPr lang="en-US" dirty="0"/>
              <a:t>Any two ZX-Graphs for the same Quantum circuit can be transformed into each other </a:t>
            </a:r>
          </a:p>
          <a:p>
            <a:pPr lvl="2"/>
            <a:r>
              <a:rPr lang="en-US" dirty="0"/>
              <a:t>Since </a:t>
            </a:r>
            <a:r>
              <a:rPr lang="en-US" dirty="0" err="1"/>
              <a:t>Clifford+T</a:t>
            </a:r>
            <a:r>
              <a:rPr lang="en-US" dirty="0"/>
              <a:t> is approximately universal, ZX-Calculus is too</a:t>
            </a:r>
          </a:p>
          <a:p>
            <a:r>
              <a:rPr lang="en-US" dirty="0"/>
              <a:t>This means that if a simpler circuit exists, it can be found using ZX-calculus</a:t>
            </a:r>
          </a:p>
          <a:p>
            <a:pPr lvl="2"/>
            <a:r>
              <a:rPr lang="en-US" dirty="0"/>
              <a:t>But the path between those transformations may traverse invalid quantum circuits</a:t>
            </a:r>
          </a:p>
          <a:p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60BE4A7-0D45-0CBB-D161-1D4610F1D2FF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4800865" y="3093905"/>
            <a:ext cx="3404921" cy="1717675"/>
          </a:xfrm>
          <a:prstGeom prst="rect">
            <a:avLst/>
          </a:pr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61145D27-F819-C027-E2F3-3FF661D64B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083" y="3115101"/>
            <a:ext cx="3582539" cy="1791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155254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C2CD45-6471-72D3-65BB-F27FC9A5F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External Image Sources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4064EA5-D1C1-F28A-AD8C-C3B8A7D8D5D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56</a:t>
            </a:fld>
            <a:endParaRPr lang="de-DE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DC4D9C-EF1F-5DAF-0D70-2726E1D54ABF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317500" y="963113"/>
            <a:ext cx="8509000" cy="4004038"/>
          </a:xfrm>
        </p:spPr>
        <p:txBody>
          <a:bodyPr/>
          <a:lstStyle/>
          <a:p>
            <a:r>
              <a:rPr lang="en-GB" sz="1000" dirty="0"/>
              <a:t>Quantum compilation [P.4]: </a:t>
            </a:r>
            <a:r>
              <a:rPr lang="en-GB" sz="1000" dirty="0">
                <a:hlinkClick r:id="rId2"/>
              </a:rPr>
              <a:t>https://quantum-journal.org/papers/q-2020-06-04-279/</a:t>
            </a:r>
            <a:endParaRPr lang="en-GB" sz="1000" dirty="0"/>
          </a:p>
          <a:p>
            <a:r>
              <a:rPr lang="en-GB" sz="1000" dirty="0"/>
              <a:t>Circuit optimization [P.5]: </a:t>
            </a:r>
            <a:r>
              <a:rPr lang="en-GB" sz="1000" dirty="0">
                <a:hlinkClick r:id="rId2"/>
              </a:rPr>
              <a:t>https://quantum-journal.org/papers/q-2020-06-04-279/</a:t>
            </a:r>
            <a:endParaRPr lang="en-GB" sz="1000" dirty="0"/>
          </a:p>
          <a:p>
            <a:r>
              <a:rPr lang="en-GB" sz="1000" dirty="0"/>
              <a:t>Circuit Identities: [P.6 - P9]: </a:t>
            </a:r>
            <a:r>
              <a:rPr lang="en-GB" sz="1000" dirty="0">
                <a:hlinkClick r:id="rId3"/>
              </a:rPr>
              <a:t>https://arxiv.org/pdf/1310.6813.pdf</a:t>
            </a:r>
            <a:endParaRPr lang="en-GB" sz="1000" dirty="0"/>
          </a:p>
          <a:p>
            <a:r>
              <a:rPr lang="en-GB" sz="1000" dirty="0"/>
              <a:t>Spiders as Matrix [P.20]: </a:t>
            </a:r>
            <a:r>
              <a:rPr lang="en-GB" sz="1000" dirty="0">
                <a:hlinkClick r:id="rId4"/>
              </a:rPr>
              <a:t>https://zxcalculus.com/tutorial</a:t>
            </a:r>
            <a:r>
              <a:rPr lang="en-GB" sz="1000" dirty="0"/>
              <a:t> </a:t>
            </a:r>
          </a:p>
          <a:p>
            <a:r>
              <a:rPr lang="en-GB" sz="1000" dirty="0"/>
              <a:t>CNOT ZX-Graph [P.27]: </a:t>
            </a:r>
            <a:r>
              <a:rPr lang="en-GB" sz="1000" dirty="0">
                <a:hlinkClick r:id="rId5"/>
              </a:rPr>
              <a:t>https://commons.wikimedia.org/wiki/File:ZX-calculus_cNOT-example.svg</a:t>
            </a:r>
            <a:endParaRPr lang="en-GB" sz="1000" dirty="0"/>
          </a:p>
          <a:p>
            <a:r>
              <a:rPr lang="en-GB" sz="1000" dirty="0"/>
              <a:t>Example Circuit Identities [P.30]: </a:t>
            </a:r>
            <a:r>
              <a:rPr lang="en-GB" sz="1000" dirty="0">
                <a:hlinkClick r:id="rId6"/>
              </a:rPr>
              <a:t>https://www.arxiv-vanity.com/papers/2303.08829/</a:t>
            </a:r>
            <a:endParaRPr lang="en-GB" sz="1000" dirty="0"/>
          </a:p>
          <a:p>
            <a:r>
              <a:rPr lang="en-GB" sz="1000" dirty="0"/>
              <a:t>Spider Fusion [P.32]: </a:t>
            </a:r>
            <a:r>
              <a:rPr lang="en-GB" sz="1000" dirty="0">
                <a:hlinkClick r:id="rId7"/>
              </a:rPr>
              <a:t>https://www.cs.ox.ac.uk/people/bob.coecke/ZX-lectures_JPG.pdf</a:t>
            </a:r>
            <a:r>
              <a:rPr lang="en-GB" sz="1000" dirty="0"/>
              <a:t> </a:t>
            </a:r>
          </a:p>
          <a:p>
            <a:r>
              <a:rPr lang="en-GB" sz="1000" dirty="0"/>
              <a:t>CNOT Application [P.40 – P.41]: </a:t>
            </a:r>
            <a:r>
              <a:rPr lang="en-GB" sz="900" dirty="0">
                <a:hlinkClick r:id="rId8"/>
              </a:rPr>
              <a:t>https://quantumcomputing.stackexchange.com/questions/10235/explain-the-representation-of-the-cnot-gate-in-zx-calculus</a:t>
            </a:r>
            <a:endParaRPr lang="en-GB" sz="1000" dirty="0"/>
          </a:p>
          <a:p>
            <a:r>
              <a:rPr lang="en-GB" sz="1000" dirty="0"/>
              <a:t>CNOT Simplification [P.43 – P.48]: </a:t>
            </a:r>
            <a:r>
              <a:rPr lang="en-GB" sz="1000" dirty="0">
                <a:hlinkClick r:id="rId9"/>
              </a:rPr>
              <a:t>https://zxcalculus.com/</a:t>
            </a:r>
            <a:endParaRPr lang="en-GB" sz="1000" dirty="0"/>
          </a:p>
          <a:p>
            <a:r>
              <a:rPr lang="en-GB" sz="1000" dirty="0"/>
              <a:t>Translating from Gates to ZX [P.50], Example Circuit [P.51]: </a:t>
            </a:r>
            <a:r>
              <a:rPr lang="en-GB" sz="1000" dirty="0">
                <a:hlinkClick r:id="rId10"/>
              </a:rPr>
              <a:t>https://arxiv.org/pdf/2012.13966.pdf</a:t>
            </a:r>
            <a:endParaRPr lang="en-GB" sz="1000" dirty="0"/>
          </a:p>
          <a:p>
            <a:r>
              <a:rPr lang="en-GB" sz="1000" dirty="0"/>
              <a:t>GHZ State Simplification [P.52]: </a:t>
            </a:r>
            <a:r>
              <a:rPr lang="en-GB" sz="800" dirty="0">
                <a:hlinkClick r:id="rId11"/>
              </a:rPr>
              <a:t>https://medium.com/quantinuum/how-zx-calculus-reveals-the-logic-and-processes-of-quantum-mechanics-to-everyone-944fc3bbbb2c</a:t>
            </a:r>
            <a:endParaRPr lang="en-GB" sz="1000" dirty="0"/>
          </a:p>
          <a:p>
            <a:r>
              <a:rPr lang="en-US" sz="1000" dirty="0"/>
              <a:t> Teleportation, Toffoli Gate Examples [P.53 – P.56]: </a:t>
            </a:r>
            <a:r>
              <a:rPr lang="en-US" sz="1000" dirty="0">
                <a:hlinkClick r:id="rId12"/>
              </a:rPr>
              <a:t>https://pennylane.ai/qml/demos/tutorial_zx_calculus</a:t>
            </a:r>
            <a:endParaRPr lang="en-US" sz="1000" dirty="0"/>
          </a:p>
          <a:p>
            <a:r>
              <a:rPr lang="en-US" sz="1000" dirty="0"/>
              <a:t>Completeness [P.57]: </a:t>
            </a:r>
            <a:r>
              <a:rPr lang="en-US" sz="1000" dirty="0">
                <a:hlinkClick r:id="rId13"/>
              </a:rPr>
              <a:t>https://arxiv.org/pdf/1902.03178.pdf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3109551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57173F-7790-A0A4-5FA5-02D6EE090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Classical optimization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E06DF93-E17B-2DA5-B132-FDFD217FE4E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6</a:t>
            </a:fld>
            <a:endParaRPr lang="de-DE" dirty="0"/>
          </a:p>
        </p:txBody>
      </p:sp>
      <p:pic>
        <p:nvPicPr>
          <p:cNvPr id="11" name="Grafik 13">
            <a:extLst>
              <a:ext uri="{FF2B5EF4-FFF2-40B4-BE49-F238E27FC236}">
                <a16:creationId xmlns:a16="http://schemas.microsoft.com/office/drawing/2014/main" id="{944ED1A2-2506-04BA-1716-9B4A554586DA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 rotWithShape="1">
          <a:blip r:embed="rId2"/>
          <a:srcRect t="2110" r="3319"/>
          <a:stretch/>
        </p:blipFill>
        <p:spPr>
          <a:xfrm>
            <a:off x="266345" y="1728418"/>
            <a:ext cx="4305793" cy="2877839"/>
          </a:xfrm>
          <a:prstGeom prst="rect">
            <a:avLst/>
          </a:prstGeom>
        </p:spPr>
      </p:pic>
      <p:pic>
        <p:nvPicPr>
          <p:cNvPr id="12" name="Inhaltsplatzhalter 10">
            <a:extLst>
              <a:ext uri="{FF2B5EF4-FFF2-40B4-BE49-F238E27FC236}">
                <a16:creationId xmlns:a16="http://schemas.microsoft.com/office/drawing/2014/main" id="{56D8DBD7-D3C2-3C99-CBD5-CDE6FECF59F6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 rotWithShape="1">
          <a:blip r:embed="rId3"/>
          <a:srcRect l="4705" t="1134"/>
          <a:stretch/>
        </p:blipFill>
        <p:spPr>
          <a:xfrm>
            <a:off x="4773503" y="1728418"/>
            <a:ext cx="4241929" cy="2911873"/>
          </a:xfrm>
        </p:spPr>
      </p:pic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7BB48233-A5C6-4D26-4978-C770634CC9C9}"/>
              </a:ext>
            </a:extLst>
          </p:cNvPr>
          <p:cNvSpPr txBox="1">
            <a:spLocks/>
          </p:cNvSpPr>
          <p:nvPr/>
        </p:nvSpPr>
        <p:spPr>
          <a:xfrm>
            <a:off x="318009" y="1097007"/>
            <a:ext cx="8509000" cy="329595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6213" indent="-176213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363" indent="-18415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-17780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6213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Unfortunately, there are more …</a:t>
            </a:r>
          </a:p>
        </p:txBody>
      </p:sp>
    </p:spTree>
    <p:extLst>
      <p:ext uri="{BB962C8B-B14F-4D97-AF65-F5344CB8AC3E}">
        <p14:creationId xmlns:p14="http://schemas.microsoft.com/office/powerpoint/2010/main" val="19802101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57173F-7790-A0A4-5FA5-02D6EE090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Classical optimization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E06DF93-E17B-2DA5-B132-FDFD217FE4E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7</a:t>
            </a:fld>
            <a:endParaRPr lang="de-DE" dirty="0"/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7BB48233-A5C6-4D26-4978-C770634CC9C9}"/>
              </a:ext>
            </a:extLst>
          </p:cNvPr>
          <p:cNvSpPr txBox="1">
            <a:spLocks/>
          </p:cNvSpPr>
          <p:nvPr/>
        </p:nvSpPr>
        <p:spPr>
          <a:xfrm>
            <a:off x="318009" y="1097007"/>
            <a:ext cx="8509000" cy="329595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6213" indent="-176213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363" indent="-18415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-17780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6213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And more …</a:t>
            </a:r>
          </a:p>
        </p:txBody>
      </p:sp>
      <p:pic>
        <p:nvPicPr>
          <p:cNvPr id="6" name="Inhaltsplatzhalter 8">
            <a:extLst>
              <a:ext uri="{FF2B5EF4-FFF2-40B4-BE49-F238E27FC236}">
                <a16:creationId xmlns:a16="http://schemas.microsoft.com/office/drawing/2014/main" id="{B21A70CD-F64D-7DCF-8C54-70ED83D76DD5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 rotWithShape="1">
          <a:blip r:embed="rId2"/>
          <a:stretch/>
        </p:blipFill>
        <p:spPr>
          <a:xfrm>
            <a:off x="1191374" y="1344592"/>
            <a:ext cx="6761252" cy="3592404"/>
          </a:xfrm>
        </p:spPr>
      </p:pic>
    </p:spTree>
    <p:extLst>
      <p:ext uri="{BB962C8B-B14F-4D97-AF65-F5344CB8AC3E}">
        <p14:creationId xmlns:p14="http://schemas.microsoft.com/office/powerpoint/2010/main" val="30864414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57173F-7790-A0A4-5FA5-02D6EE090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Classical optimization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E06DF93-E17B-2DA5-B132-FDFD217FE4E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8</a:t>
            </a:fld>
            <a:endParaRPr lang="de-DE" dirty="0"/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7BB48233-A5C6-4D26-4978-C770634CC9C9}"/>
              </a:ext>
            </a:extLst>
          </p:cNvPr>
          <p:cNvSpPr txBox="1">
            <a:spLocks/>
          </p:cNvSpPr>
          <p:nvPr/>
        </p:nvSpPr>
        <p:spPr>
          <a:xfrm>
            <a:off x="318009" y="1097007"/>
            <a:ext cx="8509000" cy="329595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6213" indent="-176213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363" indent="-18415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-17780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6213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And even more …</a:t>
            </a:r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A44E8B49-8F70-BC4F-1407-7302F04959C3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 rotWithShape="1">
          <a:blip r:embed="rId2"/>
          <a:srcRect l="3714"/>
          <a:stretch/>
        </p:blipFill>
        <p:spPr>
          <a:xfrm>
            <a:off x="1466306" y="1514168"/>
            <a:ext cx="6211388" cy="3297412"/>
          </a:xfrm>
        </p:spPr>
      </p:pic>
    </p:spTree>
    <p:extLst>
      <p:ext uri="{BB962C8B-B14F-4D97-AF65-F5344CB8AC3E}">
        <p14:creationId xmlns:p14="http://schemas.microsoft.com/office/powerpoint/2010/main" val="16113772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57173F-7790-A0A4-5FA5-02D6EE090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Classical optimization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E06DF93-E17B-2DA5-B132-FDFD217FE4E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9</a:t>
            </a:fld>
            <a:endParaRPr lang="de-DE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1381F3-B155-C0F2-85F1-01A5AB20F735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GB" dirty="0"/>
              <a:t>Optimizing a circuit classically is unpractical</a:t>
            </a:r>
          </a:p>
          <a:p>
            <a:pPr lvl="2"/>
            <a:r>
              <a:rPr lang="en-GB" dirty="0"/>
              <a:t>Finding an optimal simplification path is hard</a:t>
            </a:r>
          </a:p>
          <a:p>
            <a:pPr lvl="2"/>
            <a:r>
              <a:rPr lang="en-GB" dirty="0"/>
              <a:t>Huge number of identities to consider</a:t>
            </a:r>
          </a:p>
          <a:p>
            <a:pPr lvl="1" eaLnBrk="1" hangingPunct="1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sz="1800" dirty="0">
                <a:ea typeface="+mj-ea"/>
                <a:cs typeface="+mj-cs"/>
              </a:rPr>
              <a:t>ZX-Calculus solves this problem</a:t>
            </a:r>
          </a:p>
          <a:p>
            <a:pPr lvl="2"/>
            <a:r>
              <a:rPr lang="en-GB" dirty="0"/>
              <a:t>It has a massively reduced set of simplification rules</a:t>
            </a:r>
          </a:p>
          <a:p>
            <a:pPr lvl="2"/>
            <a:r>
              <a:rPr lang="en-GB" dirty="0"/>
              <a:t>Finding the optimal path is still hard, but it’s manageable</a:t>
            </a:r>
          </a:p>
          <a:p>
            <a:pPr lvl="1"/>
            <a:endParaRPr lang="en-GB" dirty="0"/>
          </a:p>
          <a:p>
            <a:pPr lvl="2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21983791"/>
      </p:ext>
    </p:extLst>
  </p:cSld>
  <p:clrMapOvr>
    <a:masterClrMapping/>
  </p:clrMapOvr>
</p:sld>
</file>

<file path=ppt/theme/theme1.xml><?xml version="1.0" encoding="utf-8"?>
<a:theme xmlns:a="http://schemas.openxmlformats.org/drawingml/2006/main" name="Titel 1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" id="{71F9E29F-9B65-4C06-A32E-848D689232B9}" vid="{1E03A00F-5A34-475F-BA84-E2EBED434790}"/>
    </a:ext>
  </a:extLst>
</a:theme>
</file>

<file path=ppt/theme/theme2.xml><?xml version="1.0" encoding="utf-8"?>
<a:theme xmlns:a="http://schemas.openxmlformats.org/drawingml/2006/main" name="Titel 2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" id="{71F9E29F-9B65-4C06-A32E-848D689232B9}" vid="{008B5212-AD15-4DA8-AB6C-182350FFA4EA}"/>
    </a:ext>
  </a:extLst>
</a:theme>
</file>

<file path=ppt/theme/theme3.xml><?xml version="1.0" encoding="utf-8"?>
<a:theme xmlns:a="http://schemas.openxmlformats.org/drawingml/2006/main" name="Titel 3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" id="{71F9E29F-9B65-4C06-A32E-848D689232B9}" vid="{CFAC8027-78A3-4001-93FE-AE371D2D92B1}"/>
    </a:ext>
  </a:extLst>
</a:theme>
</file>

<file path=ppt/theme/theme4.xml><?xml version="1.0" encoding="utf-8"?>
<a:theme xmlns:a="http://schemas.openxmlformats.org/drawingml/2006/main" name="Inhalt">
  <a:themeElements>
    <a:clrScheme name="TUM">
      <a:dk1>
        <a:sysClr val="windowText" lastClr="000000"/>
      </a:dk1>
      <a:lt1>
        <a:sysClr val="window" lastClr="FFFFFF"/>
      </a:lt1>
      <a:dk2>
        <a:srgbClr val="003359"/>
      </a:dk2>
      <a:lt2>
        <a:srgbClr val="0065BD"/>
      </a:lt2>
      <a:accent1>
        <a:srgbClr val="005293"/>
      </a:accent1>
      <a:accent2>
        <a:srgbClr val="64A0C8"/>
      </a:accent2>
      <a:accent3>
        <a:srgbClr val="98C6EA"/>
      </a:accent3>
      <a:accent4>
        <a:srgbClr val="A2AD00"/>
      </a:accent4>
      <a:accent5>
        <a:srgbClr val="E37222"/>
      </a:accent5>
      <a:accent6>
        <a:srgbClr val="DAD7CB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" id="{71F9E29F-9B65-4C06-A32E-848D689232B9}" vid="{94C99F27-547F-408F-8FEB-51CB360826DB}"/>
    </a:ext>
  </a:extLst>
</a:theme>
</file>

<file path=ppt/theme/theme5.xml><?xml version="1.0" encoding="utf-8"?>
<a:theme xmlns:a="http://schemas.openxmlformats.org/drawingml/2006/main" name="Kapiteltrenner blau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" id="{71F9E29F-9B65-4C06-A32E-848D689232B9}" vid="{D62E0DEB-27C1-4887-9BB6-4AC5FC555B75}"/>
    </a:ext>
  </a:extLst>
</a:theme>
</file>

<file path=ppt/theme/theme6.xml><?xml version="1.0" encoding="utf-8"?>
<a:theme xmlns:a="http://schemas.openxmlformats.org/drawingml/2006/main" name="Kapiteltrenner schwarz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" id="{71F9E29F-9B65-4C06-A32E-848D689232B9}" vid="{D4175650-7EAE-421A-870A-005CB3789E30}"/>
    </a:ext>
  </a:extLst>
</a:theme>
</file>

<file path=ppt/theme/theme7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2111_Praesentationsvorlage_16-9</Template>
  <TotalTime>0</TotalTime>
  <Words>2550</Words>
  <Application>Microsoft Office PowerPoint</Application>
  <PresentationFormat>On-screen Show (16:9)</PresentationFormat>
  <Paragraphs>428</Paragraphs>
  <Slides>56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56</vt:i4>
      </vt:variant>
    </vt:vector>
  </HeadingPairs>
  <TitlesOfParts>
    <vt:vector size="68" baseType="lpstr">
      <vt:lpstr>Arial</vt:lpstr>
      <vt:lpstr>Calibri</vt:lpstr>
      <vt:lpstr>Cambria Math</vt:lpstr>
      <vt:lpstr>Courier New</vt:lpstr>
      <vt:lpstr>Symbol</vt:lpstr>
      <vt:lpstr>Wingdings</vt:lpstr>
      <vt:lpstr>Titel 1</vt:lpstr>
      <vt:lpstr>Titel 2</vt:lpstr>
      <vt:lpstr>Titel 3</vt:lpstr>
      <vt:lpstr>Inhalt</vt:lpstr>
      <vt:lpstr>Kapiteltrenner blau</vt:lpstr>
      <vt:lpstr>Kapiteltrenner schwarz</vt:lpstr>
      <vt:lpstr>ZX-Calculus</vt:lpstr>
      <vt:lpstr>What is ZX-Calculus?</vt:lpstr>
      <vt:lpstr>Applications</vt:lpstr>
      <vt:lpstr>Quantum Circuit optimization</vt:lpstr>
      <vt:lpstr>Classical optimization</vt:lpstr>
      <vt:lpstr>Classical optimization</vt:lpstr>
      <vt:lpstr>Classical optimization</vt:lpstr>
      <vt:lpstr>Classical optimization</vt:lpstr>
      <vt:lpstr>Classical optimization</vt:lpstr>
      <vt:lpstr>T-Count Optimization</vt:lpstr>
      <vt:lpstr>Quantum Circuit Compilation</vt:lpstr>
      <vt:lpstr>Mathematical Background: Category Theory</vt:lpstr>
      <vt:lpstr>Extension: Monoidal Category</vt:lpstr>
      <vt:lpstr>Special morphisms in Monoidal Categories</vt:lpstr>
      <vt:lpstr>Extension: Symmetric Monoidal Category</vt:lpstr>
      <vt:lpstr>Extension: Compact Monoidal Category</vt:lpstr>
      <vt:lpstr>Example Network</vt:lpstr>
      <vt:lpstr>ZX-Notation</vt:lpstr>
      <vt:lpstr>Spiders</vt:lpstr>
      <vt:lpstr>Spiders as linear maps</vt:lpstr>
      <vt:lpstr>Spiders for Basis States</vt:lpstr>
      <vt:lpstr>Spiders for Pauli Matrices</vt:lpstr>
      <vt:lpstr>Spider for Identity Matrix</vt:lpstr>
      <vt:lpstr>Spider for Bell State</vt:lpstr>
      <vt:lpstr>Combining Spiders</vt:lpstr>
      <vt:lpstr>Calculating a Graph</vt:lpstr>
      <vt:lpstr>Example: CNOT</vt:lpstr>
      <vt:lpstr>Example: CNOT Parallel Sections</vt:lpstr>
      <vt:lpstr>Example: CNOT Sequential Sections</vt:lpstr>
      <vt:lpstr>Where to draw the Regions?</vt:lpstr>
      <vt:lpstr>Simplification Rules</vt:lpstr>
      <vt:lpstr>Spider Fusion</vt:lpstr>
      <vt:lpstr>Hopf Rule</vt:lpstr>
      <vt:lpstr>Basis-State Copy Rules</vt:lpstr>
      <vt:lpstr>Bi-Algebra Rule</vt:lpstr>
      <vt:lpstr>π-Commutation</vt:lpstr>
      <vt:lpstr>Color Change Rule</vt:lpstr>
      <vt:lpstr>Hadamard Gate</vt:lpstr>
      <vt:lpstr>Hadamard Gate Cancelation</vt:lpstr>
      <vt:lpstr>Example CNOT Application: Control = |0⟩</vt:lpstr>
      <vt:lpstr>Example CNOT Application: Control = |1⟩</vt:lpstr>
      <vt:lpstr>Simplification: Three CNOTs</vt:lpstr>
      <vt:lpstr>Simplification: Three CNOTs</vt:lpstr>
      <vt:lpstr>Simplification: Three CNOTs</vt:lpstr>
      <vt:lpstr>Simplification: Three CNOTs</vt:lpstr>
      <vt:lpstr>Simplification: Three CNOTs</vt:lpstr>
      <vt:lpstr>Simplification: Three CNOTs</vt:lpstr>
      <vt:lpstr>Simplification: Three CNOTs</vt:lpstr>
      <vt:lpstr>Simplification: Three CNOTs</vt:lpstr>
      <vt:lpstr>Translating Circuits</vt:lpstr>
      <vt:lpstr>From Quantum Circuits to ZX-Diagrams</vt:lpstr>
      <vt:lpstr>Example Circuit Simplification GHZ-State</vt:lpstr>
      <vt:lpstr>Quantum Teleportation</vt:lpstr>
      <vt:lpstr>Quantum Teleportation</vt:lpstr>
      <vt:lpstr>Completeness</vt:lpstr>
      <vt:lpstr>External Image Sources</vt:lpstr>
    </vt:vector>
  </TitlesOfParts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Manuel Lerchner</dc:creator>
  <cp:lastModifiedBy>Manuel Lerchner</cp:lastModifiedBy>
  <cp:revision>196</cp:revision>
  <cp:lastPrinted>2015-07-30T14:04:45Z</cp:lastPrinted>
  <dcterms:created xsi:type="dcterms:W3CDTF">2023-06-06T23:01:34Z</dcterms:created>
  <dcterms:modified xsi:type="dcterms:W3CDTF">2023-06-20T10:16:06Z</dcterms:modified>
</cp:coreProperties>
</file>